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8" r:id="rId3"/>
    <p:sldId id="315" r:id="rId4"/>
    <p:sldId id="296" r:id="rId5"/>
    <p:sldId id="316" r:id="rId6"/>
    <p:sldId id="297" r:id="rId7"/>
    <p:sldId id="298" r:id="rId8"/>
    <p:sldId id="318" r:id="rId9"/>
    <p:sldId id="302" r:id="rId10"/>
    <p:sldId id="303" r:id="rId11"/>
    <p:sldId id="304" r:id="rId12"/>
    <p:sldId id="305" r:id="rId13"/>
    <p:sldId id="306" r:id="rId14"/>
    <p:sldId id="319" r:id="rId15"/>
    <p:sldId id="307" r:id="rId16"/>
    <p:sldId id="310" r:id="rId17"/>
    <p:sldId id="311" r:id="rId18"/>
    <p:sldId id="262" r:id="rId19"/>
    <p:sldId id="312" r:id="rId20"/>
    <p:sldId id="320" r:id="rId21"/>
    <p:sldId id="313" r:id="rId22"/>
    <p:sldId id="277" r:id="rId23"/>
    <p:sldId id="278" r:id="rId24"/>
    <p:sldId id="279" r:id="rId25"/>
    <p:sldId id="280" r:id="rId26"/>
    <p:sldId id="295" r:id="rId2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Roboto Slab" pitchFamily="2" charset="0"/>
      <p:regular r:id="rId33"/>
      <p:bold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83D34BA-E46B-87E9-48AD-BE4E922CC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>
            <a:extLst>
              <a:ext uri="{FF2B5EF4-FFF2-40B4-BE49-F238E27FC236}">
                <a16:creationId xmlns:a16="http://schemas.microsoft.com/office/drawing/2014/main" id="{7A0F1840-0CDD-23C1-5AE1-6902B1CBD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>
            <a:extLst>
              <a:ext uri="{FF2B5EF4-FFF2-40B4-BE49-F238E27FC236}">
                <a16:creationId xmlns:a16="http://schemas.microsoft.com/office/drawing/2014/main" id="{7E719A6D-6EF8-2969-A888-1F0C8E0FF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82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436FE45C-9469-25E3-50EA-6125740B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9BFB0102-F122-4EDE-17A0-E73A980B9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58A8D29C-F0BB-1D07-E3C6-6649C7B1D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31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0E70CA3D-520E-3C12-35D7-E3D077C26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C138C479-37F7-E02A-E1DB-906733A8D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039201DD-911B-A79B-4312-360A94489B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6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BB16D4CB-CC2E-DF63-D6CF-DEDEB184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9AE81911-5EA3-8BC9-8A2E-30DEAF88B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0EEC921A-37AE-A7C0-AF10-FBD559787C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55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19114FCE-47C8-4A77-9750-ABC5DDA9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>
            <a:extLst>
              <a:ext uri="{FF2B5EF4-FFF2-40B4-BE49-F238E27FC236}">
                <a16:creationId xmlns:a16="http://schemas.microsoft.com/office/drawing/2014/main" id="{E628538A-A047-C8ED-9B57-468BC9E13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>
            <a:extLst>
              <a:ext uri="{FF2B5EF4-FFF2-40B4-BE49-F238E27FC236}">
                <a16:creationId xmlns:a16="http://schemas.microsoft.com/office/drawing/2014/main" id="{6CE33703-C116-2C57-79C1-8CC61604C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628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C5D19469-573F-E42D-BEE9-74F91B63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AAD65C0D-CF28-BB65-8F74-C53D52B672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EAD25D57-29D7-D3A4-297B-AF347ACB6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54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52AD155-8C56-29B7-BFF0-BFD03DF9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>
            <a:extLst>
              <a:ext uri="{FF2B5EF4-FFF2-40B4-BE49-F238E27FC236}">
                <a16:creationId xmlns:a16="http://schemas.microsoft.com/office/drawing/2014/main" id="{C40C5731-A41C-B250-F965-975F446D76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>
            <a:extLst>
              <a:ext uri="{FF2B5EF4-FFF2-40B4-BE49-F238E27FC236}">
                <a16:creationId xmlns:a16="http://schemas.microsoft.com/office/drawing/2014/main" id="{9A59EBE5-CE68-F17E-1C49-081E17B13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73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B1A286F-74E1-1530-028B-ABF87362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529DFB61-A61B-63A9-E5FB-1340F79311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F6C72787-9E38-9BBF-FE99-E0ACBFD94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37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EF9CFA87-EE6F-0748-0FDA-BE37668B1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A9234AA2-F56F-25C4-4C75-21D442B2A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4B2AB8CE-0E37-AA96-C5F8-BB8C149A1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24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0597838-C772-9971-7A9B-E0D4A1ED0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>
            <a:extLst>
              <a:ext uri="{FF2B5EF4-FFF2-40B4-BE49-F238E27FC236}">
                <a16:creationId xmlns:a16="http://schemas.microsoft.com/office/drawing/2014/main" id="{5762407D-0066-283F-9763-61CB51B45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>
            <a:extLst>
              <a:ext uri="{FF2B5EF4-FFF2-40B4-BE49-F238E27FC236}">
                <a16:creationId xmlns:a16="http://schemas.microsoft.com/office/drawing/2014/main" id="{939885F4-AF51-946B-6E45-B8BEC5E95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246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397A53D1-6A5D-C949-81BE-A3DD6A3A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6DA6D96E-1AB0-DA6E-57A0-25E9897FC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1557B1A2-9604-7D29-8E58-F1A987C08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914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62b07a6525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62b07a6525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AB83651D-5697-2D8A-81A8-E5835DD1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>
            <a:extLst>
              <a:ext uri="{FF2B5EF4-FFF2-40B4-BE49-F238E27FC236}">
                <a16:creationId xmlns:a16="http://schemas.microsoft.com/office/drawing/2014/main" id="{C01AACF7-BBDA-D8A4-F527-93F6E5923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>
            <a:extLst>
              <a:ext uri="{FF2B5EF4-FFF2-40B4-BE49-F238E27FC236}">
                <a16:creationId xmlns:a16="http://schemas.microsoft.com/office/drawing/2014/main" id="{CD55F1CD-9602-FA56-6E87-F45BA59D9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09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DB907021-2263-A536-DDD4-68701E85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D33F6CA0-0D91-AE95-AA72-D04351CECC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2F1D893F-A0F6-0210-CF98-047765175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2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4E1877D-8C58-3B51-95C7-E152DC54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>
            <a:extLst>
              <a:ext uri="{FF2B5EF4-FFF2-40B4-BE49-F238E27FC236}">
                <a16:creationId xmlns:a16="http://schemas.microsoft.com/office/drawing/2014/main" id="{E67A11BD-BF6B-E9E6-8926-8B738B1D8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>
            <a:extLst>
              <a:ext uri="{FF2B5EF4-FFF2-40B4-BE49-F238E27FC236}">
                <a16:creationId xmlns:a16="http://schemas.microsoft.com/office/drawing/2014/main" id="{3EA6B015-3718-9800-E727-0FF1D8B42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7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4DA3366B-7FBF-5A56-FDE9-10D723967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4649B83E-F0B1-1FE0-2D4B-DE9D55B382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26C45DAF-B1C2-BD71-0CED-71605E0A2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9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027C745B-74A9-23C5-61EB-8D2EEA11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B7CD6659-378B-5311-7CD9-6BF8540CD0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12CAFBAE-EB71-9D66-9F71-D13E2CE7E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4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37952C20-B0C1-72FE-FFA6-95689EA73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>
            <a:extLst>
              <a:ext uri="{FF2B5EF4-FFF2-40B4-BE49-F238E27FC236}">
                <a16:creationId xmlns:a16="http://schemas.microsoft.com/office/drawing/2014/main" id="{33E3C7E4-4F1C-FF55-D7AC-FCEEBA1BF4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>
            <a:extLst>
              <a:ext uri="{FF2B5EF4-FFF2-40B4-BE49-F238E27FC236}">
                <a16:creationId xmlns:a16="http://schemas.microsoft.com/office/drawing/2014/main" id="{0709D679-3665-3FDC-C2E6-D57C2F10E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3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171F7453-762E-310F-630F-5FAF2FD99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>
            <a:extLst>
              <a:ext uri="{FF2B5EF4-FFF2-40B4-BE49-F238E27FC236}">
                <a16:creationId xmlns:a16="http://schemas.microsoft.com/office/drawing/2014/main" id="{96CFEC32-E56C-5250-4C82-0261882D0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>
            <a:extLst>
              <a:ext uri="{FF2B5EF4-FFF2-40B4-BE49-F238E27FC236}">
                <a16:creationId xmlns:a16="http://schemas.microsoft.com/office/drawing/2014/main" id="{C73FF22D-5995-721B-8711-8212B9CF1C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sz="4800" dirty="0"/>
              <a:t>PENETRATION TESTING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15195D2-016C-4098-D1F2-023C3816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>
            <a:extLst>
              <a:ext uri="{FF2B5EF4-FFF2-40B4-BE49-F238E27FC236}">
                <a16:creationId xmlns:a16="http://schemas.microsoft.com/office/drawing/2014/main" id="{7DCDBB6B-66C7-B519-F24C-635DA728BD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63555" y="1772959"/>
            <a:ext cx="6107634" cy="1486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Phases of a Penetration Test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9" name="Google Shape;99;p15">
            <a:extLst>
              <a:ext uri="{FF2B5EF4-FFF2-40B4-BE49-F238E27FC236}">
                <a16:creationId xmlns:a16="http://schemas.microsoft.com/office/drawing/2014/main" id="{7E865933-0803-3AD2-3572-75015983C5A3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61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3439D602-98F2-BDA4-73DE-B88F2D14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A9E9C6E7-3FA1-EA9D-AC11-C24711855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453710"/>
            <a:ext cx="8536727" cy="3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</a:rPr>
              <a:t>A penetration test follows distinct phases: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1. Pre-Engagement &amp; Planning</a:t>
            </a:r>
            <a:br>
              <a:rPr lang="en-IN" b="1" dirty="0"/>
            </a:br>
            <a:r>
              <a:rPr lang="en-IN" dirty="0">
                <a:solidFill>
                  <a:schemeClr val="tx1"/>
                </a:solidFill>
              </a:rPr>
              <a:t>Define scope and objectives.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Establish legal and compliance requirements.</a:t>
            </a:r>
            <a:br>
              <a:rPr lang="en-IN" dirty="0"/>
            </a:br>
            <a:r>
              <a:rPr lang="en-IN" dirty="0">
                <a:solidFill>
                  <a:schemeClr val="tx1"/>
                </a:solidFill>
              </a:rPr>
              <a:t>Obtain necessary permissions.</a:t>
            </a:r>
            <a:br>
              <a:rPr lang="en-IN" dirty="0"/>
            </a:br>
            <a:r>
              <a:rPr lang="en-IN" b="1" dirty="0"/>
              <a:t>2. Reconnaissance (Information Gathering)</a:t>
            </a:r>
            <a:br>
              <a:rPr lang="en-IN" b="1" dirty="0"/>
            </a:br>
            <a:r>
              <a:rPr lang="en-IN" dirty="0"/>
              <a:t>Passive reconnaissance : </a:t>
            </a:r>
            <a:r>
              <a:rPr lang="en-IN" dirty="0">
                <a:solidFill>
                  <a:schemeClr val="tx1"/>
                </a:solidFill>
              </a:rPr>
              <a:t>Uses publicly available data.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/>
              <a:t>Active reconnaissance : </a:t>
            </a:r>
            <a:r>
              <a:rPr lang="en-IN" dirty="0">
                <a:solidFill>
                  <a:schemeClr val="tx1"/>
                </a:solidFill>
              </a:rPr>
              <a:t>Interacts with systems to gather intel.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18E1190D-C1D6-AD5E-C3AC-839F7169F9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0A581A2C-2A8E-B29B-6421-2096801B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90A42E8B-07A7-AD04-FB5A-01F0D5468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453710"/>
            <a:ext cx="8536727" cy="3601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3. Scanning &amp; Enumeration</a:t>
            </a:r>
            <a:br>
              <a:rPr lang="en-IN" b="1" dirty="0"/>
            </a:br>
            <a:r>
              <a:rPr lang="en-IN" b="1" dirty="0"/>
              <a:t>Network Scanning :</a:t>
            </a:r>
            <a:r>
              <a:rPr lang="en-IN" dirty="0"/>
              <a:t> </a:t>
            </a:r>
            <a:r>
              <a:rPr lang="en-IN" dirty="0">
                <a:solidFill>
                  <a:schemeClr val="tx1"/>
                </a:solidFill>
              </a:rPr>
              <a:t>Uses tools like Nmap to detect open ports.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Enumeration :</a:t>
            </a:r>
            <a:r>
              <a:rPr lang="en-IN" dirty="0"/>
              <a:t> </a:t>
            </a:r>
            <a:r>
              <a:rPr lang="en-IN" dirty="0">
                <a:solidFill>
                  <a:schemeClr val="tx1"/>
                </a:solidFill>
              </a:rPr>
              <a:t>Identifies active services and credentials.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4. Exploitation</a:t>
            </a:r>
            <a:br>
              <a:rPr lang="en-IN" b="1" dirty="0"/>
            </a:br>
            <a:r>
              <a:rPr lang="en-IN" dirty="0">
                <a:solidFill>
                  <a:schemeClr val="tx1"/>
                </a:solidFill>
              </a:rPr>
              <a:t>Attack vulnerabilities using frameworks like Metasploit.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Gain unauthorized access.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Escalate privileges within the system.</a:t>
            </a: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66EFF651-9A5B-AB9C-F109-9EB5BBE1CC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2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E123017C-5ABF-BAEB-9415-0416B46B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CE758462-1D65-435A-3FB0-AF05D6AFE4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453711"/>
            <a:ext cx="8536727" cy="19404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5. Post-Exploitation &amp; Reporting</a:t>
            </a:r>
            <a:br>
              <a:rPr lang="en-IN" b="1" dirty="0"/>
            </a:br>
            <a:r>
              <a:rPr lang="en-IN" dirty="0">
                <a:solidFill>
                  <a:schemeClr val="tx1"/>
                </a:solidFill>
              </a:rPr>
              <a:t>Maintain access.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Document findings and recommendations.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Provide remediation steps.</a:t>
            </a: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1BCCDD2F-9257-6E70-17D6-A446133FEB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73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D389493-351C-1C4E-691F-9FAFBD6B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>
            <a:extLst>
              <a:ext uri="{FF2B5EF4-FFF2-40B4-BE49-F238E27FC236}">
                <a16:creationId xmlns:a16="http://schemas.microsoft.com/office/drawing/2014/main" id="{8AB726C2-F926-B278-E0DC-F45060DC3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150" y="1654296"/>
            <a:ext cx="7571700" cy="15286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N" sz="4000" b="1" dirty="0"/>
              <a:t>Common Tools Used in 				Penetration Testing</a:t>
            </a:r>
            <a:endParaRPr sz="4000" b="1" dirty="0"/>
          </a:p>
        </p:txBody>
      </p:sp>
      <p:sp>
        <p:nvSpPr>
          <p:cNvPr id="144" name="Google Shape;144;p20">
            <a:extLst>
              <a:ext uri="{FF2B5EF4-FFF2-40B4-BE49-F238E27FC236}">
                <a16:creationId xmlns:a16="http://schemas.microsoft.com/office/drawing/2014/main" id="{BA9A00C0-249B-AFBC-6ED0-07E10C45C0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40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FB198D2F-E76D-A721-AA7D-BE2D259C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59C33C30-42E2-6217-B2BE-724CC7FE8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453710"/>
            <a:ext cx="8536727" cy="36436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</a:rPr>
              <a:t>Ethical hackers rely on a variety of tools, including :</a:t>
            </a:r>
            <a:br>
              <a:rPr lang="en-IN" dirty="0"/>
            </a:br>
            <a:r>
              <a:rPr lang="en-IN" b="1" dirty="0"/>
              <a:t>Metasploit</a:t>
            </a:r>
            <a:r>
              <a:rPr lang="en-IN" dirty="0"/>
              <a:t> – </a:t>
            </a:r>
            <a:r>
              <a:rPr lang="en-IN" dirty="0">
                <a:solidFill>
                  <a:schemeClr val="tx1"/>
                </a:solidFill>
              </a:rPr>
              <a:t>Exploitation framework.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Nmap</a:t>
            </a:r>
            <a:r>
              <a:rPr lang="en-IN" dirty="0"/>
              <a:t> – </a:t>
            </a:r>
            <a:r>
              <a:rPr lang="en-IN" dirty="0">
                <a:solidFill>
                  <a:schemeClr val="tx1"/>
                </a:solidFill>
              </a:rPr>
              <a:t>Network scanning tool.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Burp Suite</a:t>
            </a:r>
            <a:r>
              <a:rPr lang="en-IN" dirty="0"/>
              <a:t> – </a:t>
            </a:r>
            <a:r>
              <a:rPr lang="en-IN" dirty="0">
                <a:solidFill>
                  <a:schemeClr val="tx1"/>
                </a:solidFill>
              </a:rPr>
              <a:t>Web application security testing.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/>
              <a:t>Wireshark</a:t>
            </a:r>
            <a:r>
              <a:rPr lang="en-IN" dirty="0"/>
              <a:t> – </a:t>
            </a:r>
            <a:r>
              <a:rPr lang="en-IN" dirty="0">
                <a:solidFill>
                  <a:schemeClr val="tx1"/>
                </a:solidFill>
              </a:rPr>
              <a:t>Network protocol </a:t>
            </a:r>
            <a:r>
              <a:rPr lang="en-IN" dirty="0" err="1">
                <a:solidFill>
                  <a:schemeClr val="tx1"/>
                </a:solidFill>
              </a:rPr>
              <a:t>analyzer</a:t>
            </a:r>
            <a:r>
              <a:rPr lang="en-IN" dirty="0">
                <a:solidFill>
                  <a:schemeClr val="tx1"/>
                </a:solidFill>
              </a:rPr>
              <a:t>.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 err="1"/>
              <a:t>SQLmap</a:t>
            </a:r>
            <a:r>
              <a:rPr lang="en-IN" dirty="0"/>
              <a:t> – </a:t>
            </a:r>
            <a:r>
              <a:rPr lang="en-IN" dirty="0">
                <a:solidFill>
                  <a:schemeClr val="tx1"/>
                </a:solidFill>
              </a:rPr>
              <a:t>Automated SQL injection tool.</a:t>
            </a:r>
            <a:br>
              <a:rPr lang="en-IN" sz="1400" dirty="0">
                <a:solidFill>
                  <a:schemeClr val="tx1"/>
                </a:solidFill>
              </a:rPr>
            </a:b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180CBC85-FC69-DA72-793C-93D55D09C7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6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7EC65DA-9244-FE7D-0E76-9E52C3143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>
            <a:extLst>
              <a:ext uri="{FF2B5EF4-FFF2-40B4-BE49-F238E27FC236}">
                <a16:creationId xmlns:a16="http://schemas.microsoft.com/office/drawing/2014/main" id="{C34AA2EC-C973-6B5A-D379-D48B289865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65832" y="1772959"/>
            <a:ext cx="7029013" cy="1486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N" dirty="0"/>
              <a:t>Legal &amp; Ethical 					Considerations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9" name="Google Shape;99;p15">
            <a:extLst>
              <a:ext uri="{FF2B5EF4-FFF2-40B4-BE49-F238E27FC236}">
                <a16:creationId xmlns:a16="http://schemas.microsoft.com/office/drawing/2014/main" id="{2E939956-A159-20D8-3416-DA6492D0944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69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DD746109-B9BD-8AA0-37DB-F2F2C41CD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55D0E201-7D2E-3BCC-E215-982F0AB832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2F8635-094D-AA85-A4CE-D5F3AEC6E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358" y="830446"/>
            <a:ext cx="85672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Cyber Law Compliance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Penetration testing must adhere to legal standards, such as GDPR and IT Act 2000 in India.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Responsible Disclosure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Ethical hackers report vulnerabilities responsibly.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Ethical Hacking Certifications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CEH, OSCP,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eLearnSecurity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popular certifications for penetration testers.</a:t>
            </a:r>
          </a:p>
        </p:txBody>
      </p:sp>
    </p:spTree>
    <p:extLst>
      <p:ext uri="{BB962C8B-B14F-4D97-AF65-F5344CB8AC3E}">
        <p14:creationId xmlns:p14="http://schemas.microsoft.com/office/powerpoint/2010/main" val="56230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Google Shape;119;p18"/>
          <p:cNvSpPr txBox="1">
            <a:spLocks noGrp="1"/>
          </p:cNvSpPr>
          <p:nvPr>
            <p:ph type="ctrTitle" idx="4294967295"/>
          </p:nvPr>
        </p:nvSpPr>
        <p:spPr>
          <a:xfrm>
            <a:off x="307128" y="1563554"/>
            <a:ext cx="5268880" cy="1717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4000" b="1" dirty="0"/>
              <a:t>Case Studies &amp; Real-World Examples</a:t>
            </a:r>
            <a:endParaRPr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63C3226-307C-6B64-856B-8BC3EDA02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35D6752F-8EA4-0081-7B03-8502A55ECB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17892-FB65-8401-567A-536962FA7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6" y="1292693"/>
            <a:ext cx="85479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Facebook Bug Bounty Program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Ethical hackers earn rewards for reporting vulnerabilities.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Equifax Data Breach Analysis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Examining how penetration testing could have prevented the breach.</a:t>
            </a:r>
          </a:p>
        </p:txBody>
      </p:sp>
    </p:spTree>
    <p:extLst>
      <p:ext uri="{BB962C8B-B14F-4D97-AF65-F5344CB8AC3E}">
        <p14:creationId xmlns:p14="http://schemas.microsoft.com/office/powerpoint/2010/main" val="219334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Hello!</a:t>
            </a:r>
            <a:endParaRPr sz="6000" b="1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I am HackerSpot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760838" y="2388200"/>
            <a:ext cx="4969188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 dirty="0"/>
              <a:t>I am here because I love to give presentations. </a:t>
            </a:r>
            <a:endParaRPr sz="2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 dirty="0"/>
              <a:t>You can find me at: https://hackerspot.org.in</a:t>
            </a:r>
            <a:endParaRPr sz="2600" dirty="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/>
          <a:srcRect t="1713" b="1713"/>
          <a:stretch/>
        </p:blipFill>
        <p:spPr>
          <a:xfrm>
            <a:off x="5969309" y="263968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8579D43-34B1-3B85-7939-DF2AFCB7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>
            <a:extLst>
              <a:ext uri="{FF2B5EF4-FFF2-40B4-BE49-F238E27FC236}">
                <a16:creationId xmlns:a16="http://schemas.microsoft.com/office/drawing/2014/main" id="{A3E8FE3D-3AC2-20A3-F4F7-9214F150E1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65832" y="1772959"/>
            <a:ext cx="7029013" cy="1486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N" dirty="0"/>
              <a:t>Career Paths &amp; 					Certifications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9" name="Google Shape;99;p15">
            <a:extLst>
              <a:ext uri="{FF2B5EF4-FFF2-40B4-BE49-F238E27FC236}">
                <a16:creationId xmlns:a16="http://schemas.microsoft.com/office/drawing/2014/main" id="{CB846103-AD33-CD0E-F579-CE4FCFD1D1A0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47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E7F8FA7-0E9E-0AEB-013F-8CCD5CB0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EC7AC9CA-B200-6506-63E7-B7A32B9FB1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0C624-67C3-4796-72C4-CAEA88928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6" y="1061861"/>
            <a:ext cx="854794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Certified Ethical Hacker </a:t>
            </a:r>
            <a:r>
              <a:rPr lang="en-US" b="1" dirty="0"/>
              <a:t>(CEH)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Offensive Security Certified Professional </a:t>
            </a:r>
            <a:r>
              <a:rPr lang="en-US" b="1" dirty="0"/>
              <a:t>(OSCP)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Penetration Testing Specialist </a:t>
            </a:r>
            <a:r>
              <a:rPr lang="en-US" b="1" dirty="0"/>
              <a:t>(PTS)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Certified Information Systems Security Professional </a:t>
            </a:r>
            <a:r>
              <a:rPr lang="en-US" b="1" dirty="0"/>
              <a:t>(CISSP)</a:t>
            </a:r>
            <a:br>
              <a:rPr lang="en-US" dirty="0"/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5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body" idx="4294967295"/>
          </p:nvPr>
        </p:nvSpPr>
        <p:spPr>
          <a:xfrm>
            <a:off x="167524" y="237325"/>
            <a:ext cx="6117314" cy="4512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indent="0">
              <a:buNone/>
            </a:pPr>
            <a:r>
              <a:rPr lang="en-IN" sz="2400" b="1" dirty="0">
                <a:solidFill>
                  <a:schemeClr val="accent1"/>
                </a:solidFill>
                <a:highlight>
                  <a:schemeClr val="lt2"/>
                </a:highlight>
              </a:rPr>
              <a:t>Mobile Penetration Testing (Android &amp; iOS)</a:t>
            </a:r>
          </a:p>
          <a:p>
            <a:r>
              <a:rPr lang="en-IN" sz="1600" dirty="0">
                <a:highlight>
                  <a:schemeClr val="lt2"/>
                </a:highlight>
              </a:rPr>
              <a:t>Mobile devices have unique security challenges, including app vulnerabilities, insecure APIs, and OS-specific risks.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Key Areas to Test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Application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Testing mobile apps for vulnerabilities (e.g., insecure data storage, improper session handling).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Network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Assessing mobile network communication security (e.g., unencrypted traffic, man-in-the-middle attacks).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Device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Evaluating OS security settings, permissions, and encryption.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API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 err="1">
                <a:highlight>
                  <a:schemeClr val="lt2"/>
                </a:highlight>
              </a:rPr>
              <a:t>Analyzing</a:t>
            </a:r>
            <a:r>
              <a:rPr lang="en-IN" sz="1600" dirty="0">
                <a:highlight>
                  <a:schemeClr val="lt2"/>
                </a:highlight>
              </a:rPr>
              <a:t> how mobile apps interact with backend services.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highlight>
                <a:schemeClr val="lt2"/>
              </a:highlight>
            </a:endParaRPr>
          </a:p>
        </p:txBody>
      </p:sp>
      <p:sp>
        <p:nvSpPr>
          <p:cNvPr id="368" name="Google Shape;368;p3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69" name="Google Shape;369;p33"/>
          <p:cNvGrpSpPr/>
          <p:nvPr/>
        </p:nvGrpSpPr>
        <p:grpSpPr>
          <a:xfrm>
            <a:off x="6559188" y="373570"/>
            <a:ext cx="2119546" cy="4396359"/>
            <a:chOff x="2547150" y="238125"/>
            <a:chExt cx="2525675" cy="5238750"/>
          </a:xfrm>
        </p:grpSpPr>
        <p:sp>
          <p:nvSpPr>
            <p:cNvPr id="370" name="Google Shape;370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4" name="Google Shape;374;p33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6605411" y="755874"/>
            <a:ext cx="2025525" cy="36317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>
            <a:spLocks noGrp="1"/>
          </p:cNvSpPr>
          <p:nvPr>
            <p:ph type="body" idx="4294967295"/>
          </p:nvPr>
        </p:nvSpPr>
        <p:spPr>
          <a:xfrm>
            <a:off x="190916" y="307127"/>
            <a:ext cx="5679392" cy="4578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indent="0">
              <a:buNone/>
            </a:pPr>
            <a:r>
              <a:rPr lang="en-IN" sz="2400" b="1" dirty="0">
                <a:solidFill>
                  <a:schemeClr val="accent1"/>
                </a:solidFill>
                <a:highlight>
                  <a:schemeClr val="lt2"/>
                </a:highlight>
              </a:rPr>
              <a:t>Tablet Penetration Testing (iPad, Android Tablets, Windows Surface)</a:t>
            </a:r>
          </a:p>
          <a:p>
            <a:r>
              <a:rPr lang="en-IN" sz="1600" dirty="0">
                <a:highlight>
                  <a:schemeClr val="lt2"/>
                </a:highlight>
              </a:rPr>
              <a:t>Tablets share similarities with both mobile and desktop platforms but have distinct security concerns.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Key Areas to Test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OS Vulnerabilities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 err="1">
                <a:highlight>
                  <a:schemeClr val="lt2"/>
                </a:highlight>
              </a:rPr>
              <a:t>Analyzing</a:t>
            </a:r>
            <a:r>
              <a:rPr lang="en-IN" sz="1600" dirty="0">
                <a:highlight>
                  <a:schemeClr val="lt2"/>
                </a:highlight>
              </a:rPr>
              <a:t> security mechanisms in iPadOS, Android, and Windows tablets.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App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Checking for permission misconfigurations and unsafe data handling.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Network Risks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Ensuring secure Wi-Fi connectivity and VPN implementation.</a:t>
            </a:r>
          </a:p>
          <a:p>
            <a:r>
              <a:rPr lang="en-IN" sz="1600" b="1" dirty="0">
                <a:solidFill>
                  <a:schemeClr val="accent1"/>
                </a:solidFill>
                <a:highlight>
                  <a:schemeClr val="lt2"/>
                </a:highlight>
              </a:rPr>
              <a:t>Browser &amp; Content Security </a:t>
            </a:r>
            <a:r>
              <a:rPr lang="en-IN" sz="1600" dirty="0">
                <a:solidFill>
                  <a:schemeClr val="accent1"/>
                </a:solidFill>
                <a:highlight>
                  <a:schemeClr val="lt2"/>
                </a:highlight>
              </a:rPr>
              <a:t>: </a:t>
            </a:r>
            <a:r>
              <a:rPr lang="en-IN" sz="1600" dirty="0">
                <a:highlight>
                  <a:schemeClr val="lt2"/>
                </a:highlight>
              </a:rPr>
              <a:t>Testing browser-based attacks and web app vulnerabilities.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highlight>
                <a:schemeClr val="lt2"/>
              </a:highlight>
            </a:endParaRPr>
          </a:p>
        </p:txBody>
      </p:sp>
      <p:sp>
        <p:nvSpPr>
          <p:cNvPr id="380" name="Google Shape;380;p3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81" name="Google Shape;381;p34"/>
          <p:cNvGrpSpPr/>
          <p:nvPr/>
        </p:nvGrpSpPr>
        <p:grpSpPr>
          <a:xfrm>
            <a:off x="6107586" y="460334"/>
            <a:ext cx="2736410" cy="4222433"/>
            <a:chOff x="2112475" y="238125"/>
            <a:chExt cx="3395050" cy="5238750"/>
          </a:xfrm>
        </p:grpSpPr>
        <p:sp>
          <p:nvSpPr>
            <p:cNvPr id="382" name="Google Shape;382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6" name="Google Shape;3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891" y="839687"/>
            <a:ext cx="2597800" cy="346372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body" idx="4294967295"/>
          </p:nvPr>
        </p:nvSpPr>
        <p:spPr>
          <a:xfrm>
            <a:off x="335788" y="376928"/>
            <a:ext cx="5454277" cy="1861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Desktop Penetration Testing (Windows, macOS, Linux)</a:t>
            </a:r>
          </a:p>
          <a:p>
            <a:r>
              <a:rPr lang="en-US" sz="2000" dirty="0"/>
              <a:t>Desktops are typically more customizable and powerful but require robust security measures due to complex configurations.</a:t>
            </a:r>
          </a:p>
        </p:txBody>
      </p:sp>
      <p:sp>
        <p:nvSpPr>
          <p:cNvPr id="392" name="Google Shape;392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93" name="Google Shape;393;p35"/>
          <p:cNvGrpSpPr/>
          <p:nvPr/>
        </p:nvGrpSpPr>
        <p:grpSpPr>
          <a:xfrm>
            <a:off x="5877288" y="669153"/>
            <a:ext cx="2880718" cy="1647600"/>
            <a:chOff x="2282299" y="798604"/>
            <a:chExt cx="4542205" cy="2661224"/>
          </a:xfrm>
        </p:grpSpPr>
        <p:sp>
          <p:nvSpPr>
            <p:cNvPr id="394" name="Google Shape;394;p35"/>
            <p:cNvSpPr/>
            <p:nvPr/>
          </p:nvSpPr>
          <p:spPr>
            <a:xfrm>
              <a:off x="2653749" y="798604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2282299" y="3389796"/>
              <a:ext cx="4542205" cy="70032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2282299" y="3333770"/>
              <a:ext cx="4541505" cy="56025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4216643" y="3333770"/>
              <a:ext cx="665106" cy="35016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6195638" y="754039"/>
            <a:ext cx="2238683" cy="140411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391;p35">
            <a:extLst>
              <a:ext uri="{FF2B5EF4-FFF2-40B4-BE49-F238E27FC236}">
                <a16:creationId xmlns:a16="http://schemas.microsoft.com/office/drawing/2014/main" id="{3E26F015-B0F4-9F0A-13CD-D1BDD433A486}"/>
              </a:ext>
            </a:extLst>
          </p:cNvPr>
          <p:cNvSpPr txBox="1">
            <a:spLocks/>
          </p:cNvSpPr>
          <p:nvPr/>
        </p:nvSpPr>
        <p:spPr>
          <a:xfrm>
            <a:off x="97722" y="2158156"/>
            <a:ext cx="8557667" cy="27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1700" b="1" dirty="0">
                <a:solidFill>
                  <a:schemeClr val="accent1"/>
                </a:solidFill>
              </a:rPr>
              <a:t>Key Areas to Test</a:t>
            </a:r>
          </a:p>
          <a:p>
            <a:r>
              <a:rPr lang="en-US" sz="1700" b="1" dirty="0">
                <a:solidFill>
                  <a:schemeClr val="accent1"/>
                </a:solidFill>
              </a:rPr>
              <a:t>System Vulnerabilities </a:t>
            </a:r>
            <a:r>
              <a:rPr lang="en-US" sz="1700" dirty="0">
                <a:solidFill>
                  <a:schemeClr val="accent1"/>
                </a:solidFill>
              </a:rPr>
              <a:t>: </a:t>
            </a:r>
            <a:r>
              <a:rPr lang="en-US" sz="1700" dirty="0"/>
              <a:t>Examining OS security patches, privilege escalation risks, and outdated software.</a:t>
            </a:r>
          </a:p>
          <a:p>
            <a:r>
              <a:rPr lang="en-US" sz="1700" b="1" dirty="0">
                <a:solidFill>
                  <a:schemeClr val="accent1"/>
                </a:solidFill>
              </a:rPr>
              <a:t>Network Security </a:t>
            </a:r>
            <a:r>
              <a:rPr lang="en-US" sz="1700" dirty="0">
                <a:solidFill>
                  <a:schemeClr val="accent1"/>
                </a:solidFill>
              </a:rPr>
              <a:t>: </a:t>
            </a:r>
            <a:r>
              <a:rPr lang="en-US" sz="1700" dirty="0"/>
              <a:t>Assessing firewall configurations, port scanning, and VPN security.</a:t>
            </a:r>
          </a:p>
          <a:p>
            <a:r>
              <a:rPr lang="en-US" sz="1700" b="1" dirty="0">
                <a:solidFill>
                  <a:schemeClr val="accent1"/>
                </a:solidFill>
              </a:rPr>
              <a:t>Application Security </a:t>
            </a:r>
            <a:r>
              <a:rPr lang="en-US" sz="1700" dirty="0">
                <a:solidFill>
                  <a:schemeClr val="accent1"/>
                </a:solidFill>
              </a:rPr>
              <a:t>: </a:t>
            </a:r>
            <a:r>
              <a:rPr lang="en-US" sz="1700" dirty="0"/>
              <a:t>Testing installed software, browsers, and third-party applications.</a:t>
            </a:r>
          </a:p>
          <a:p>
            <a:r>
              <a:rPr lang="en-US" sz="1700" b="1" dirty="0">
                <a:solidFill>
                  <a:schemeClr val="accent1"/>
                </a:solidFill>
              </a:rPr>
              <a:t>Malware &amp; Exploitation </a:t>
            </a:r>
            <a:r>
              <a:rPr lang="en-US" sz="1700" dirty="0">
                <a:solidFill>
                  <a:schemeClr val="accent1"/>
                </a:solidFill>
              </a:rPr>
              <a:t>: </a:t>
            </a:r>
            <a:r>
              <a:rPr lang="en-US" sz="1700" dirty="0"/>
              <a:t>Simulating real-world attacks like ransomware, phishing, or trojans.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405" name="Google Shape;405;p36"/>
          <p:cNvSpPr txBox="1">
            <a:spLocks noGrp="1"/>
          </p:cNvSpPr>
          <p:nvPr>
            <p:ph type="body" idx="4294967295"/>
          </p:nvPr>
        </p:nvSpPr>
        <p:spPr>
          <a:xfrm>
            <a:off x="685799" y="2464406"/>
            <a:ext cx="7772399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 : bablunannam@gmail.com</a:t>
            </a:r>
            <a:endParaRPr dirty="0"/>
          </a:p>
        </p:txBody>
      </p:sp>
      <p:sp>
        <p:nvSpPr>
          <p:cNvPr id="406" name="Google Shape;406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1"/>
          <p:cNvSpPr txBox="1"/>
          <p:nvPr/>
        </p:nvSpPr>
        <p:spPr>
          <a:xfrm>
            <a:off x="1106100" y="2254589"/>
            <a:ext cx="6931800" cy="76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END…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87577042-16EC-5319-1E5A-193EA6DBD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>
            <a:extLst>
              <a:ext uri="{FF2B5EF4-FFF2-40B4-BE49-F238E27FC236}">
                <a16:creationId xmlns:a16="http://schemas.microsoft.com/office/drawing/2014/main" id="{2A45850E-B2B4-781E-A7B0-1B26E33E3D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150" y="1654296"/>
            <a:ext cx="7571700" cy="15286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N" sz="4000" b="1" dirty="0"/>
              <a:t>Introduction to Penetration Testing</a:t>
            </a:r>
            <a:endParaRPr sz="4000" b="1" dirty="0"/>
          </a:p>
        </p:txBody>
      </p:sp>
      <p:sp>
        <p:nvSpPr>
          <p:cNvPr id="144" name="Google Shape;144;p20">
            <a:extLst>
              <a:ext uri="{FF2B5EF4-FFF2-40B4-BE49-F238E27FC236}">
                <a16:creationId xmlns:a16="http://schemas.microsoft.com/office/drawing/2014/main" id="{AE1F7562-B222-BE3D-D2E8-9DE00E70EB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7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24DF7EF0-E773-2AAB-3B5A-84E4ABD0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DF292361-7CE0-24A7-8614-C149666F2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636" y="663115"/>
            <a:ext cx="8536727" cy="30363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br>
              <a:rPr lang="en-US" b="1" dirty="0"/>
            </a:br>
            <a:r>
              <a:rPr lang="en-US" b="1" dirty="0"/>
              <a:t>Definition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Penetration testing (pen testing) is the practice of simulating cyberattacks to evaluate the security of a system.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/>
              <a:t>Purpose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Identifies vulnerabilities before malicious hackers exploit them.</a:t>
            </a:r>
            <a:br>
              <a:rPr lang="en-US" dirty="0"/>
            </a:br>
            <a:r>
              <a:rPr lang="en-US" b="1" dirty="0"/>
              <a:t>Applications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Used by security professionals to test networks, applications, and even physical security.</a:t>
            </a: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182AE5C5-CF83-D450-4B21-FDA82488BD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75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08D3054-ACDD-7B00-84DD-65D2C2DD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>
            <a:extLst>
              <a:ext uri="{FF2B5EF4-FFF2-40B4-BE49-F238E27FC236}">
                <a16:creationId xmlns:a16="http://schemas.microsoft.com/office/drawing/2014/main" id="{75D5BD6D-1A5E-5323-D86E-EAC6B437E4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63555" y="1772959"/>
            <a:ext cx="6107634" cy="1486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Types of </a:t>
            </a:r>
            <a:br>
              <a:rPr lang="en-US" dirty="0"/>
            </a:br>
            <a:r>
              <a:rPr lang="en-US" dirty="0"/>
              <a:t>Penetration Testing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9" name="Google Shape;99;p15">
            <a:extLst>
              <a:ext uri="{FF2B5EF4-FFF2-40B4-BE49-F238E27FC236}">
                <a16:creationId xmlns:a16="http://schemas.microsoft.com/office/drawing/2014/main" id="{F63BAB75-926B-DF77-5B73-2F83F9445BE9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68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80EF65A5-0929-283E-2CC1-C19E1F0E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A7368310-5006-25BD-346C-F4257E61F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230345"/>
            <a:ext cx="8536727" cy="3922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Penetration tests vary based on the target and the attack vector. Common types include: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/>
              <a:t>Network Penetration Testing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Evaluates firewalls, servers, and network configurations.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/>
              <a:t>Web Application Penetration Testing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Tests web apps for vulnerabilities like SQL injection and XSS.</a:t>
            </a:r>
            <a:br>
              <a:rPr lang="en-US" dirty="0"/>
            </a:br>
            <a:r>
              <a:rPr lang="en-US" b="1" dirty="0"/>
              <a:t>Wireless Penetration Testing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Assesses the security of Wi-Fi networks.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854BCDB3-EEFC-A993-096A-4C97993009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44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B7A2F98F-506A-750B-45A8-7D3ACA69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90AFFDE5-58F7-230D-8CC6-24A0F8DE6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230346"/>
            <a:ext cx="8536727" cy="2163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Social Engineering Penetration Testing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Simulates phishing attacks to test human susceptibility.</a:t>
            </a:r>
            <a:br>
              <a:rPr lang="en-US" dirty="0"/>
            </a:br>
            <a:r>
              <a:rPr lang="en-US" b="1" dirty="0"/>
              <a:t>Physical Security Penetration Testing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Evaluates real-world security measures like access control systems.</a:t>
            </a: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2F9480B5-542E-D322-60D0-0CDCD7A096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07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CBA496B-8FA3-72DA-128E-60425384D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>
            <a:extLst>
              <a:ext uri="{FF2B5EF4-FFF2-40B4-BE49-F238E27FC236}">
                <a16:creationId xmlns:a16="http://schemas.microsoft.com/office/drawing/2014/main" id="{F0C4358E-478B-BABD-1FAA-128469951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150" y="1654296"/>
            <a:ext cx="7571700" cy="15286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N" sz="4000" b="1" dirty="0"/>
              <a:t>Penetration Testing 						Methodologies</a:t>
            </a:r>
            <a:endParaRPr sz="4000" b="1" dirty="0"/>
          </a:p>
        </p:txBody>
      </p:sp>
      <p:sp>
        <p:nvSpPr>
          <p:cNvPr id="144" name="Google Shape;144;p20">
            <a:extLst>
              <a:ext uri="{FF2B5EF4-FFF2-40B4-BE49-F238E27FC236}">
                <a16:creationId xmlns:a16="http://schemas.microsoft.com/office/drawing/2014/main" id="{AD35212C-7550-08BD-72FD-F704EF1792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89560966-80CA-5435-1C4E-491DD12D4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>
            <a:extLst>
              <a:ext uri="{FF2B5EF4-FFF2-40B4-BE49-F238E27FC236}">
                <a16:creationId xmlns:a16="http://schemas.microsoft.com/office/drawing/2014/main" id="{E88906DA-8763-CF24-2BB0-6864CA1D8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166" y="453710"/>
            <a:ext cx="8536727" cy="35110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Security experts follow structured methodologies to ensure comprehensive testing:</a:t>
            </a:r>
            <a:br>
              <a:rPr lang="en-US" dirty="0"/>
            </a:br>
            <a:r>
              <a:rPr lang="en-US" b="1" dirty="0"/>
              <a:t>Black-Box Testing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 tester has no prior knowledge of the system.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/>
              <a:t>White-Box Testing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 tester has full system knowledge, including source code.</a:t>
            </a:r>
            <a:br>
              <a:rPr lang="en-US" dirty="0"/>
            </a:br>
            <a:r>
              <a:rPr lang="en-US" b="1" dirty="0"/>
              <a:t>Gray-Box Testing 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 mix of both approaches, where partial system knowledge is provided.</a:t>
            </a:r>
          </a:p>
        </p:txBody>
      </p:sp>
      <p:sp>
        <p:nvSpPr>
          <p:cNvPr id="171" name="Google Shape;171;p23">
            <a:extLst>
              <a:ext uri="{FF2B5EF4-FFF2-40B4-BE49-F238E27FC236}">
                <a16:creationId xmlns:a16="http://schemas.microsoft.com/office/drawing/2014/main" id="{2DC6D470-75C2-DD86-C943-136C77DF7E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404184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876</Words>
  <Application>Microsoft Office PowerPoint</Application>
  <PresentationFormat>On-screen Show (16:9)</PresentationFormat>
  <Paragraphs>76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Montserrat</vt:lpstr>
      <vt:lpstr>Arial</vt:lpstr>
      <vt:lpstr>Calibri</vt:lpstr>
      <vt:lpstr>Roboto Slab</vt:lpstr>
      <vt:lpstr>Source Sans Pro</vt:lpstr>
      <vt:lpstr>Cordelia template</vt:lpstr>
      <vt:lpstr>PENETRATION TESTING</vt:lpstr>
      <vt:lpstr>Hello!</vt:lpstr>
      <vt:lpstr>Introduction to Penetration Testing</vt:lpstr>
      <vt:lpstr> Definition : Penetration testing (pen testing) is the practice of simulating cyberattacks to evaluate the security of a system. Purpose : Identifies vulnerabilities before malicious hackers exploit them. Applications : Used by security professionals to test networks, applications, and even physical security.</vt:lpstr>
      <vt:lpstr>Types of  Penetration Testing</vt:lpstr>
      <vt:lpstr>Penetration tests vary based on the target and the attack vector. Common types include: Network Penetration Testing – Evaluates firewalls, servers, and network configurations. Web Application Penetration Testing – Tests web apps for vulnerabilities like SQL injection and XSS. Wireless Penetration Testing – Assesses the security of Wi-Fi networks.</vt:lpstr>
      <vt:lpstr>Social Engineering Penetration Testing – Simulates phishing attacks to test human susceptibility. Physical Security Penetration Testing – Evaluates real-world security measures like access control systems.</vt:lpstr>
      <vt:lpstr>Penetration Testing       Methodologies</vt:lpstr>
      <vt:lpstr>Security experts follow structured methodologies to ensure comprehensive testing: Black-Box Testing : The tester has no prior knowledge of the system. White-Box Testing : The tester has full system knowledge, including source code. Gray-Box Testing : A mix of both approaches, where partial system knowledge is provided.</vt:lpstr>
      <vt:lpstr>Phases of a Penetration Test</vt:lpstr>
      <vt:lpstr>A penetration test follows distinct phases: 1. Pre-Engagement &amp; Planning Define scope and objectives. Establish legal and compliance requirements. Obtain necessary permissions. 2. Reconnaissance (Information Gathering) Passive reconnaissance : Uses publicly available data. Active reconnaissance : Interacts with systems to gather intel.</vt:lpstr>
      <vt:lpstr>3. Scanning &amp; Enumeration Network Scanning : Uses tools like Nmap to detect open ports. Enumeration : Identifies active services and credentials. 4. Exploitation Attack vulnerabilities using frameworks like Metasploit. Gain unauthorized access. Escalate privileges within the system.</vt:lpstr>
      <vt:lpstr>5. Post-Exploitation &amp; Reporting Maintain access. Document findings and recommendations. Provide remediation steps.</vt:lpstr>
      <vt:lpstr>Common Tools Used in     Penetration Testing</vt:lpstr>
      <vt:lpstr>Ethical hackers rely on a variety of tools, including : Metasploit – Exploitation framework. Nmap – Network scanning tool. Burp Suite – Web application security testing. Wireshark – Network protocol analyzer. SQLmap – Automated SQL injection tool. </vt:lpstr>
      <vt:lpstr>Legal &amp; Ethical      Considerations</vt:lpstr>
      <vt:lpstr>Cyber Law Compliance : Penetration testing must adhere to legal standards, such as GDPR and IT Act 2000 in India. Responsible Disclosure : Ethical hackers report vulnerabilities responsibly. Ethical Hacking Certifications : CEH, OSCP, and eLearnSecurity are popular certifications for penetration testers.</vt:lpstr>
      <vt:lpstr>Case Studies &amp; Real-World Examples</vt:lpstr>
      <vt:lpstr>Facebook Bug Bounty Program : Ethical hackers earn rewards for reporting vulnerabilities. Equifax Data Breach Analysis : Examining how penetration testing could have prevented the breach.</vt:lpstr>
      <vt:lpstr>Career Paths &amp;      Certifications</vt:lpstr>
      <vt:lpstr>Certified Ethical Hacker (CEH) Offensive Security Certified Professional (OSCP) Penetration Testing Specialist (PTS) Certified Information Systems Security Professional (CISSP) 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BABLU</dc:creator>
  <cp:lastModifiedBy>LEELA BHARATH NANNAM</cp:lastModifiedBy>
  <cp:revision>1</cp:revision>
  <dcterms:modified xsi:type="dcterms:W3CDTF">2025-06-14T13:09:46Z</dcterms:modified>
</cp:coreProperties>
</file>