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7" r:id="rId7"/>
    <p:sldId id="261" r:id="rId8"/>
    <p:sldId id="295" r:id="rId9"/>
    <p:sldId id="297" r:id="rId10"/>
    <p:sldId id="298" r:id="rId11"/>
    <p:sldId id="300" r:id="rId12"/>
    <p:sldId id="299" r:id="rId13"/>
    <p:sldId id="301" r:id="rId14"/>
    <p:sldId id="302" r:id="rId15"/>
    <p:sldId id="278" r:id="rId16"/>
    <p:sldId id="294" r:id="rId17"/>
  </p:sldIdLst>
  <p:sldSz cx="9144000" cy="5143500" type="screen16x9"/>
  <p:notesSz cx="6858000" cy="9144000"/>
  <p:embeddedFontLst>
    <p:embeddedFont>
      <p:font typeface="Arvo" panose="020B0604020202020204" charset="0"/>
      <p:regular r:id="rId19"/>
      <p:bold r:id="rId20"/>
      <p:italic r:id="rId21"/>
      <p:boldItalic r:id="rId22"/>
    </p:embeddedFont>
    <p:embeddedFont>
      <p:font typeface="Montserrat" panose="00000500000000000000" pitchFamily="2" charset="0"/>
      <p:regular r:id="rId23"/>
      <p:bold r:id="rId24"/>
      <p:italic r:id="rId25"/>
      <p:boldItalic r:id="rId26"/>
    </p:embeddedFont>
    <p:embeddedFont>
      <p:font typeface="Roboto Condensed" panose="02000000000000000000" pitchFamily="2" charset="0"/>
      <p:regular r:id="rId27"/>
      <p:bold r:id="rId28"/>
      <p:italic r:id="rId29"/>
      <p:boldItalic r:id="rId30"/>
    </p:embeddedFont>
    <p:embeddedFont>
      <p:font typeface="Roboto Condensed Light" panose="02000000000000000000" pitchFamily="2" charset="0"/>
      <p:regular r:id="rId31"/>
      <p:bold r:id="rId32"/>
      <p:italic r:id="rId33"/>
      <p:bold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7665BA-8202-44FC-AD62-C9F0E3EA811A}">
  <a:tblStyle styleId="{E27665BA-8202-44FC-AD62-C9F0E3EA81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5DE48A-E3B5-44D0-98CB-AE0B3FDC037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5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openxmlformats.org/officeDocument/2006/relationships/font" Target="fonts/font1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font" Target="fonts/font15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font" Target="fonts/font14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2426E4A-C76E-D73D-5E1C-3DED31397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E9730EF-FB63-6055-A8B1-928F9D0AA0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2D9EFBF-D4E0-3C78-70B1-45D1F52761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61286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8032967-2456-209C-1E59-1C747982B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26023D1-3CF0-8AC8-F4B8-FD007FCE09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3204E55-15DC-D34F-5605-EA894CE6B9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9762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FD5E02B-C28A-D6A8-FD4E-EAC56B3C3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C7DD100-6B82-412C-D464-17401530BB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D37AAED-245C-66BF-9297-A5E0FFE5B9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39414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06C9AFC-65CD-5690-88CC-3AFA750C3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C703B29-5562-7B49-5DC7-7F8D13A96D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8364149-1FA2-4A29-FFA7-65E0E07EE8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3089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B3411E5-DDB2-C799-A489-9003EDF4B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45EC5DC-D66B-1DF7-E9EF-B697C8389F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BCDF8A4-475D-EE62-CBF1-C10AFCBAF2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29932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1" name="Google Shape;521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3" name="Google Shape;1763;g657edcabb3_95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4" name="Google Shape;1764;g657edcabb3_95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89437D4-D4C6-F4A3-7FB7-634EDAA19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BD2494D-04FE-11FA-02D8-142521D41F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C7AF248-A708-E0B3-8B56-CBECDB2AD0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7839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11F221C-E942-7511-BC3F-713BB8DDE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8AEB244-DCA6-9C10-CA90-BB00C86756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592CC2F-C7F8-F0DF-E909-BCA7DC5F87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3870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202000"/>
            <a:ext cx="5090700" cy="274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400" lvl="1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600" lvl="2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800" lvl="3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6000" lvl="4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200" lvl="5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400" lvl="6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600" lvl="7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800" lvl="8" indent="-41910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0" y="1014575"/>
            <a:ext cx="6765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8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26" name="Google Shape;126;p8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Google Shape;127;p8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Google Shape;128;p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Google Shape;130;p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Google Shape;131;p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Google Shape;133;p8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34" name="Google Shape;134;p8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5" name="Google Shape;135;p8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Google Shape;136;p8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" name="Google Shape;138;p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Google Shape;139;p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ETHICAL HACKING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491B349-D184-7106-D403-A13BA8C41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171CFB1-DD38-79A7-6911-8BA4E2AA77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IN" dirty="0"/>
              <a:t>4 : Cryptography &amp; Secure Communication</a:t>
            </a:r>
            <a:endParaRPr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07C9472-CEF8-2FB8-9BF6-B3C4237095F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2" name="Google Shape;892;p46">
            <a:extLst>
              <a:ext uri="{FF2B5EF4-FFF2-40B4-BE49-F238E27FC236}">
                <a16:creationId xmlns:a16="http://schemas.microsoft.com/office/drawing/2014/main" id="{B32F9446-1DC9-543D-3CFC-F0DC4A63B6F4}"/>
              </a:ext>
            </a:extLst>
          </p:cNvPr>
          <p:cNvGrpSpPr/>
          <p:nvPr/>
        </p:nvGrpSpPr>
        <p:grpSpPr>
          <a:xfrm>
            <a:off x="257318" y="587256"/>
            <a:ext cx="309022" cy="376837"/>
            <a:chOff x="596350" y="929175"/>
            <a:chExt cx="407950" cy="497475"/>
          </a:xfrm>
        </p:grpSpPr>
        <p:sp>
          <p:nvSpPr>
            <p:cNvPr id="3" name="Google Shape;893;p46">
              <a:extLst>
                <a:ext uri="{FF2B5EF4-FFF2-40B4-BE49-F238E27FC236}">
                  <a16:creationId xmlns:a16="http://schemas.microsoft.com/office/drawing/2014/main" id="{6D57DEC1-F19A-5029-023D-E56C5A369389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94;p46">
              <a:extLst>
                <a:ext uri="{FF2B5EF4-FFF2-40B4-BE49-F238E27FC236}">
                  <a16:creationId xmlns:a16="http://schemas.microsoft.com/office/drawing/2014/main" id="{08D09303-13E3-D74A-C103-334B0A695CF7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95;p46">
              <a:extLst>
                <a:ext uri="{FF2B5EF4-FFF2-40B4-BE49-F238E27FC236}">
                  <a16:creationId xmlns:a16="http://schemas.microsoft.com/office/drawing/2014/main" id="{EA79DC68-FBF4-23E7-8166-0F917DB2B6F1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96;p46">
              <a:extLst>
                <a:ext uri="{FF2B5EF4-FFF2-40B4-BE49-F238E27FC236}">
                  <a16:creationId xmlns:a16="http://schemas.microsoft.com/office/drawing/2014/main" id="{7375D52C-445C-1005-6888-5AA4BBF56D95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97;p46">
              <a:extLst>
                <a:ext uri="{FF2B5EF4-FFF2-40B4-BE49-F238E27FC236}">
                  <a16:creationId xmlns:a16="http://schemas.microsoft.com/office/drawing/2014/main" id="{6001E810-D453-C7E8-5AF2-9FE9E2EECD45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98;p46">
              <a:extLst>
                <a:ext uri="{FF2B5EF4-FFF2-40B4-BE49-F238E27FC236}">
                  <a16:creationId xmlns:a16="http://schemas.microsoft.com/office/drawing/2014/main" id="{F0CA13D1-750A-6DF7-C426-82BA75991A16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9;p46">
              <a:extLst>
                <a:ext uri="{FF2B5EF4-FFF2-40B4-BE49-F238E27FC236}">
                  <a16:creationId xmlns:a16="http://schemas.microsoft.com/office/drawing/2014/main" id="{CE8DE25A-3AD0-3D6C-4000-9A7949425FB3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Rectangle 1">
            <a:extLst>
              <a:ext uri="{FF2B5EF4-FFF2-40B4-BE49-F238E27FC236}">
                <a16:creationId xmlns:a16="http://schemas.microsoft.com/office/drawing/2014/main" id="{57D7FD14-DDB2-1B5D-1462-4B0270856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2342073"/>
            <a:ext cx="801373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Encryption Methods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Symmetric vs. Asymmetric encryption (AES, RSA).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Hashing Techniques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MD5, SHA-256 for data integrity.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Digital Signatures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Ensuring authenticity of documents and transactions.</a:t>
            </a:r>
          </a:p>
        </p:txBody>
      </p:sp>
    </p:spTree>
    <p:extLst>
      <p:ext uri="{BB962C8B-B14F-4D97-AF65-F5344CB8AC3E}">
        <p14:creationId xmlns:p14="http://schemas.microsoft.com/office/powerpoint/2010/main" val="469742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C39EA5D-17F1-B86E-239C-705FE2C9D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21DE42C-192B-67E7-13CA-88548D3316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IN" dirty="0"/>
              <a:t>5 : Web Application Security</a:t>
            </a:r>
            <a:endParaRPr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4A684FA-0E79-7076-C0BD-5CDA6D58577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grpSp>
        <p:nvGrpSpPr>
          <p:cNvPr id="2" name="Google Shape;892;p46">
            <a:extLst>
              <a:ext uri="{FF2B5EF4-FFF2-40B4-BE49-F238E27FC236}">
                <a16:creationId xmlns:a16="http://schemas.microsoft.com/office/drawing/2014/main" id="{52760574-4396-ADBB-5B85-4940DE77F194}"/>
              </a:ext>
            </a:extLst>
          </p:cNvPr>
          <p:cNvGrpSpPr/>
          <p:nvPr/>
        </p:nvGrpSpPr>
        <p:grpSpPr>
          <a:xfrm>
            <a:off x="257318" y="587256"/>
            <a:ext cx="309022" cy="376837"/>
            <a:chOff x="596350" y="929175"/>
            <a:chExt cx="407950" cy="497475"/>
          </a:xfrm>
        </p:grpSpPr>
        <p:sp>
          <p:nvSpPr>
            <p:cNvPr id="3" name="Google Shape;893;p46">
              <a:extLst>
                <a:ext uri="{FF2B5EF4-FFF2-40B4-BE49-F238E27FC236}">
                  <a16:creationId xmlns:a16="http://schemas.microsoft.com/office/drawing/2014/main" id="{D298A591-E6F1-EF22-D685-FCBE940AC44E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94;p46">
              <a:extLst>
                <a:ext uri="{FF2B5EF4-FFF2-40B4-BE49-F238E27FC236}">
                  <a16:creationId xmlns:a16="http://schemas.microsoft.com/office/drawing/2014/main" id="{4DE12017-8947-6744-64FC-D626889DF85E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95;p46">
              <a:extLst>
                <a:ext uri="{FF2B5EF4-FFF2-40B4-BE49-F238E27FC236}">
                  <a16:creationId xmlns:a16="http://schemas.microsoft.com/office/drawing/2014/main" id="{2592D14B-6113-BCC7-4950-4B22C1E066FF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96;p46">
              <a:extLst>
                <a:ext uri="{FF2B5EF4-FFF2-40B4-BE49-F238E27FC236}">
                  <a16:creationId xmlns:a16="http://schemas.microsoft.com/office/drawing/2014/main" id="{AAD2152C-C419-36AE-7689-52D9446C28EB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97;p46">
              <a:extLst>
                <a:ext uri="{FF2B5EF4-FFF2-40B4-BE49-F238E27FC236}">
                  <a16:creationId xmlns:a16="http://schemas.microsoft.com/office/drawing/2014/main" id="{D88F54D3-99DD-DBBA-1D63-A3A6E824B659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98;p46">
              <a:extLst>
                <a:ext uri="{FF2B5EF4-FFF2-40B4-BE49-F238E27FC236}">
                  <a16:creationId xmlns:a16="http://schemas.microsoft.com/office/drawing/2014/main" id="{1493A920-22D3-0E27-3F45-1265DA229D11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9;p46">
              <a:extLst>
                <a:ext uri="{FF2B5EF4-FFF2-40B4-BE49-F238E27FC236}">
                  <a16:creationId xmlns:a16="http://schemas.microsoft.com/office/drawing/2014/main" id="{E42A0E56-7C9B-9596-6422-0D8C08639E34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Rectangle 1">
            <a:extLst>
              <a:ext uri="{FF2B5EF4-FFF2-40B4-BE49-F238E27FC236}">
                <a16:creationId xmlns:a16="http://schemas.microsoft.com/office/drawing/2014/main" id="{EBB0B555-01C8-0582-8C6E-AE79127797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6" y="1712475"/>
            <a:ext cx="3998464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Web Vulnerabilities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SQL Injection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Cross-Site Scripting (XSS)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Server-Side Request Forgery (SSRF)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Broken Authentication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AE52B9E1-CF7E-A896-3C97-11BB16D67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712475"/>
            <a:ext cx="4331867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spcFirstLastPara="1"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 b="0" i="0" u="none" strike="noStrike" cap="none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altLang="en-US" sz="1800" b="1" dirty="0">
                <a:solidFill>
                  <a:schemeClr val="tx1"/>
                </a:solidFill>
                <a:latin typeface="Arial" panose="020B0604020202020204" pitchFamily="34" charset="0"/>
              </a:rPr>
              <a:t>How to Secure Web Applications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Input validation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Implementing security headers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Using Web Application Firewalls (WAFs)</a:t>
            </a:r>
          </a:p>
        </p:txBody>
      </p:sp>
    </p:spTree>
    <p:extLst>
      <p:ext uri="{BB962C8B-B14F-4D97-AF65-F5344CB8AC3E}">
        <p14:creationId xmlns:p14="http://schemas.microsoft.com/office/powerpoint/2010/main" val="4187979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5A00E29-E799-943C-93DA-E57F2B36B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18A165E-9960-F74F-79A9-6A5B7AA65E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6: Network Security &amp; Defense Strategies</a:t>
            </a:r>
            <a:endParaRPr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C3A4BE8-52C6-D1B4-C3BB-8B0F36AFB8E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grpSp>
        <p:nvGrpSpPr>
          <p:cNvPr id="2" name="Google Shape;892;p46">
            <a:extLst>
              <a:ext uri="{FF2B5EF4-FFF2-40B4-BE49-F238E27FC236}">
                <a16:creationId xmlns:a16="http://schemas.microsoft.com/office/drawing/2014/main" id="{D1CC817F-76D3-0104-6DFE-D836B7681C22}"/>
              </a:ext>
            </a:extLst>
          </p:cNvPr>
          <p:cNvGrpSpPr/>
          <p:nvPr/>
        </p:nvGrpSpPr>
        <p:grpSpPr>
          <a:xfrm>
            <a:off x="257318" y="587256"/>
            <a:ext cx="309022" cy="376837"/>
            <a:chOff x="596350" y="929175"/>
            <a:chExt cx="407950" cy="497475"/>
          </a:xfrm>
        </p:grpSpPr>
        <p:sp>
          <p:nvSpPr>
            <p:cNvPr id="3" name="Google Shape;893;p46">
              <a:extLst>
                <a:ext uri="{FF2B5EF4-FFF2-40B4-BE49-F238E27FC236}">
                  <a16:creationId xmlns:a16="http://schemas.microsoft.com/office/drawing/2014/main" id="{1FCB7007-55A7-F416-71B3-9AEB0D529A50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94;p46">
              <a:extLst>
                <a:ext uri="{FF2B5EF4-FFF2-40B4-BE49-F238E27FC236}">
                  <a16:creationId xmlns:a16="http://schemas.microsoft.com/office/drawing/2014/main" id="{F02A3798-DD34-425B-B2CA-3943A29FF398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95;p46">
              <a:extLst>
                <a:ext uri="{FF2B5EF4-FFF2-40B4-BE49-F238E27FC236}">
                  <a16:creationId xmlns:a16="http://schemas.microsoft.com/office/drawing/2014/main" id="{4085D8DE-7678-EC89-0DC2-870E6DD8365C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96;p46">
              <a:extLst>
                <a:ext uri="{FF2B5EF4-FFF2-40B4-BE49-F238E27FC236}">
                  <a16:creationId xmlns:a16="http://schemas.microsoft.com/office/drawing/2014/main" id="{A48CB1A3-D4BD-4E2F-9CF9-ED84837782A4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97;p46">
              <a:extLst>
                <a:ext uri="{FF2B5EF4-FFF2-40B4-BE49-F238E27FC236}">
                  <a16:creationId xmlns:a16="http://schemas.microsoft.com/office/drawing/2014/main" id="{536BBE6F-8046-35E4-6C71-64828E1027A0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98;p46">
              <a:extLst>
                <a:ext uri="{FF2B5EF4-FFF2-40B4-BE49-F238E27FC236}">
                  <a16:creationId xmlns:a16="http://schemas.microsoft.com/office/drawing/2014/main" id="{464E140B-FDF6-5169-341D-8EE2CEC8FEAE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9;p46">
              <a:extLst>
                <a:ext uri="{FF2B5EF4-FFF2-40B4-BE49-F238E27FC236}">
                  <a16:creationId xmlns:a16="http://schemas.microsoft.com/office/drawing/2014/main" id="{D4C5F227-1D10-F58E-AC0C-80E5BB887F7B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Rectangle 1">
            <a:extLst>
              <a:ext uri="{FF2B5EF4-FFF2-40B4-BE49-F238E27FC236}">
                <a16:creationId xmlns:a16="http://schemas.microsoft.com/office/drawing/2014/main" id="{84F97809-4458-84F9-8F89-1F4D53CC16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23352" y="1846643"/>
            <a:ext cx="8247705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Network Attacks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MITM (Man-in-the-Middle), ARP poisoning, DNS spoofing.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Intrusion Detection Systems (IDS) &amp; Firewalls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Understanding defensive mechanisms.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Wireless Security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Securing Wi-Fi against WPA/WEP cracking.</a:t>
            </a:r>
          </a:p>
        </p:txBody>
      </p:sp>
    </p:spTree>
    <p:extLst>
      <p:ext uri="{BB962C8B-B14F-4D97-AF65-F5344CB8AC3E}">
        <p14:creationId xmlns:p14="http://schemas.microsoft.com/office/powerpoint/2010/main" val="770074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BBC8E21-63A8-760F-D766-F50DDABAF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03DB765-B7F5-7555-EB66-EB8CCD0461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7: Ethical Hacking Laws &amp; Compliance</a:t>
            </a:r>
            <a:endParaRPr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E44D890-6FE2-E5D0-3D21-F6DDE9F991E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grpSp>
        <p:nvGrpSpPr>
          <p:cNvPr id="2" name="Google Shape;892;p46">
            <a:extLst>
              <a:ext uri="{FF2B5EF4-FFF2-40B4-BE49-F238E27FC236}">
                <a16:creationId xmlns:a16="http://schemas.microsoft.com/office/drawing/2014/main" id="{82252E02-8C5D-631A-2F9E-C0C9CC26423D}"/>
              </a:ext>
            </a:extLst>
          </p:cNvPr>
          <p:cNvGrpSpPr/>
          <p:nvPr/>
        </p:nvGrpSpPr>
        <p:grpSpPr>
          <a:xfrm>
            <a:off x="257318" y="587256"/>
            <a:ext cx="309022" cy="376837"/>
            <a:chOff x="596350" y="929175"/>
            <a:chExt cx="407950" cy="497475"/>
          </a:xfrm>
        </p:grpSpPr>
        <p:sp>
          <p:nvSpPr>
            <p:cNvPr id="3" name="Google Shape;893;p46">
              <a:extLst>
                <a:ext uri="{FF2B5EF4-FFF2-40B4-BE49-F238E27FC236}">
                  <a16:creationId xmlns:a16="http://schemas.microsoft.com/office/drawing/2014/main" id="{5FCA896E-FA3F-58E1-55F0-63CB99E5AF20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94;p46">
              <a:extLst>
                <a:ext uri="{FF2B5EF4-FFF2-40B4-BE49-F238E27FC236}">
                  <a16:creationId xmlns:a16="http://schemas.microsoft.com/office/drawing/2014/main" id="{9EA62FDB-6A7D-F95B-A456-330FFD8883D8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95;p46">
              <a:extLst>
                <a:ext uri="{FF2B5EF4-FFF2-40B4-BE49-F238E27FC236}">
                  <a16:creationId xmlns:a16="http://schemas.microsoft.com/office/drawing/2014/main" id="{63537390-B4B0-3C6B-3C23-DA0B84A21CA7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96;p46">
              <a:extLst>
                <a:ext uri="{FF2B5EF4-FFF2-40B4-BE49-F238E27FC236}">
                  <a16:creationId xmlns:a16="http://schemas.microsoft.com/office/drawing/2014/main" id="{67F7359B-2E3A-7C6E-8B11-9EF629A1B314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97;p46">
              <a:extLst>
                <a:ext uri="{FF2B5EF4-FFF2-40B4-BE49-F238E27FC236}">
                  <a16:creationId xmlns:a16="http://schemas.microsoft.com/office/drawing/2014/main" id="{588C027E-5904-14FF-398D-4D22CC5EC4BB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98;p46">
              <a:extLst>
                <a:ext uri="{FF2B5EF4-FFF2-40B4-BE49-F238E27FC236}">
                  <a16:creationId xmlns:a16="http://schemas.microsoft.com/office/drawing/2014/main" id="{BED3ADBF-C2C1-29D5-2CF0-2365BAE7B03D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9;p46">
              <a:extLst>
                <a:ext uri="{FF2B5EF4-FFF2-40B4-BE49-F238E27FC236}">
                  <a16:creationId xmlns:a16="http://schemas.microsoft.com/office/drawing/2014/main" id="{0FF84B07-B0B6-C6B0-A6FC-C4F66889B1BB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Rectangle 1">
            <a:extLst>
              <a:ext uri="{FF2B5EF4-FFF2-40B4-BE49-F238E27FC236}">
                <a16:creationId xmlns:a16="http://schemas.microsoft.com/office/drawing/2014/main" id="{A176A0EE-DBCD-1E3B-A73D-620969F337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2148612"/>
            <a:ext cx="833146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Cybersecurity Regulations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GDPR, HIPAA, ISO 27001.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Cyber Laws in India &amp; Global Perspective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Responsible Disclosure &amp; Bug Bounty Programs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Ethical ways to report vulnerabilities.</a:t>
            </a:r>
          </a:p>
        </p:txBody>
      </p:sp>
    </p:spTree>
    <p:extLst>
      <p:ext uri="{BB962C8B-B14F-4D97-AF65-F5344CB8AC3E}">
        <p14:creationId xmlns:p14="http://schemas.microsoft.com/office/powerpoint/2010/main" val="2433146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E6BA1B3-0082-2AFC-2E23-DFF586487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99ACFC2-3BD3-BB0C-1D31-573EE22748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8: Career Path in Ethical Hacking</a:t>
            </a:r>
            <a:endParaRPr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59D0AC6-9B08-7505-F201-1FB8346CCBE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grpSp>
        <p:nvGrpSpPr>
          <p:cNvPr id="2" name="Google Shape;892;p46">
            <a:extLst>
              <a:ext uri="{FF2B5EF4-FFF2-40B4-BE49-F238E27FC236}">
                <a16:creationId xmlns:a16="http://schemas.microsoft.com/office/drawing/2014/main" id="{F816C9E7-E7DC-74BE-E881-1ADCDF5FF170}"/>
              </a:ext>
            </a:extLst>
          </p:cNvPr>
          <p:cNvGrpSpPr/>
          <p:nvPr/>
        </p:nvGrpSpPr>
        <p:grpSpPr>
          <a:xfrm>
            <a:off x="257318" y="587256"/>
            <a:ext cx="309022" cy="376837"/>
            <a:chOff x="596350" y="929175"/>
            <a:chExt cx="407950" cy="497475"/>
          </a:xfrm>
        </p:grpSpPr>
        <p:sp>
          <p:nvSpPr>
            <p:cNvPr id="3" name="Google Shape;893;p46">
              <a:extLst>
                <a:ext uri="{FF2B5EF4-FFF2-40B4-BE49-F238E27FC236}">
                  <a16:creationId xmlns:a16="http://schemas.microsoft.com/office/drawing/2014/main" id="{0B5E07FC-4F9F-C2B2-0606-14E34610A597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94;p46">
              <a:extLst>
                <a:ext uri="{FF2B5EF4-FFF2-40B4-BE49-F238E27FC236}">
                  <a16:creationId xmlns:a16="http://schemas.microsoft.com/office/drawing/2014/main" id="{4CAC3BA6-AA63-CA33-CE3B-B51C77680F6F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95;p46">
              <a:extLst>
                <a:ext uri="{FF2B5EF4-FFF2-40B4-BE49-F238E27FC236}">
                  <a16:creationId xmlns:a16="http://schemas.microsoft.com/office/drawing/2014/main" id="{94C8D913-6F14-F7EE-DFB6-2F10E652A400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96;p46">
              <a:extLst>
                <a:ext uri="{FF2B5EF4-FFF2-40B4-BE49-F238E27FC236}">
                  <a16:creationId xmlns:a16="http://schemas.microsoft.com/office/drawing/2014/main" id="{F2A52D4E-F8B5-48F5-6765-1D172B3FF0E5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97;p46">
              <a:extLst>
                <a:ext uri="{FF2B5EF4-FFF2-40B4-BE49-F238E27FC236}">
                  <a16:creationId xmlns:a16="http://schemas.microsoft.com/office/drawing/2014/main" id="{F9A2424B-DA03-99A6-78E5-C6391047F91C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98;p46">
              <a:extLst>
                <a:ext uri="{FF2B5EF4-FFF2-40B4-BE49-F238E27FC236}">
                  <a16:creationId xmlns:a16="http://schemas.microsoft.com/office/drawing/2014/main" id="{C04084BC-9F0D-3D8A-3626-7851D2A588B7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9;p46">
              <a:extLst>
                <a:ext uri="{FF2B5EF4-FFF2-40B4-BE49-F238E27FC236}">
                  <a16:creationId xmlns:a16="http://schemas.microsoft.com/office/drawing/2014/main" id="{230DEEB7-8598-3F8F-C438-650F96D81E87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Rectangle 1">
            <a:extLst>
              <a:ext uri="{FF2B5EF4-FFF2-40B4-BE49-F238E27FC236}">
                <a16:creationId xmlns:a16="http://schemas.microsoft.com/office/drawing/2014/main" id="{5E073770-A1F9-3CC2-B1A5-22D00426C4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2135119"/>
            <a:ext cx="831052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Certifications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CEH (Certified Ethical Hacker), OSCP, CISSP.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Career Roles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Security Analyst, Penetration Tester, Cybersecurity Engineer.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Internships &amp; Learning Resources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Hands-on projects, competitions, and cybersecurity labs.</a:t>
            </a:r>
          </a:p>
        </p:txBody>
      </p:sp>
    </p:spTree>
    <p:extLst>
      <p:ext uri="{BB962C8B-B14F-4D97-AF65-F5344CB8AC3E}">
        <p14:creationId xmlns:p14="http://schemas.microsoft.com/office/powerpoint/2010/main" val="3606258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3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524" name="Google Shape;524;p33"/>
          <p:cNvSpPr txBox="1">
            <a:spLocks noGrp="1"/>
          </p:cNvSpPr>
          <p:nvPr>
            <p:ph type="ctrTitle" idx="4294967295"/>
          </p:nvPr>
        </p:nvSpPr>
        <p:spPr>
          <a:xfrm>
            <a:off x="1275150" y="236440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5"/>
                </a:solidFill>
              </a:rPr>
              <a:t>THANKS!</a:t>
            </a:r>
            <a:endParaRPr sz="6000">
              <a:solidFill>
                <a:schemeClr val="accent5"/>
              </a:solidFill>
            </a:endParaRPr>
          </a:p>
        </p:txBody>
      </p:sp>
      <p:sp>
        <p:nvSpPr>
          <p:cNvPr id="525" name="Google Shape;525;p33"/>
          <p:cNvSpPr txBox="1">
            <a:spLocks noGrp="1"/>
          </p:cNvSpPr>
          <p:nvPr>
            <p:ph type="subTitle" idx="4294967295"/>
          </p:nvPr>
        </p:nvSpPr>
        <p:spPr>
          <a:xfrm>
            <a:off x="1275150" y="3230000"/>
            <a:ext cx="6593700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/>
              <a:t>Any questions?</a:t>
            </a:r>
            <a:endParaRPr sz="20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/>
              <a:t>You can find me at</a:t>
            </a:r>
            <a:endParaRPr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/>
              <a:t>https://hackerspot.org.in</a:t>
            </a:r>
            <a:endParaRPr sz="2000" b="1" dirty="0"/>
          </a:p>
        </p:txBody>
      </p:sp>
      <p:grpSp>
        <p:nvGrpSpPr>
          <p:cNvPr id="526" name="Google Shape;526;p33"/>
          <p:cNvGrpSpPr/>
          <p:nvPr/>
        </p:nvGrpSpPr>
        <p:grpSpPr>
          <a:xfrm>
            <a:off x="3996210" y="966817"/>
            <a:ext cx="1197664" cy="1126777"/>
            <a:chOff x="5972700" y="2330200"/>
            <a:chExt cx="411625" cy="387275"/>
          </a:xfrm>
        </p:grpSpPr>
        <p:sp>
          <p:nvSpPr>
            <p:cNvPr id="527" name="Google Shape;527;p3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3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" name="Google Shape;1767;p49"/>
          <p:cNvSpPr txBox="1"/>
          <p:nvPr/>
        </p:nvSpPr>
        <p:spPr>
          <a:xfrm>
            <a:off x="1106100" y="2209500"/>
            <a:ext cx="6931800" cy="603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THE END…</a:t>
            </a:r>
            <a:endParaRPr sz="4800" b="1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>
            <a:spLocks noGrp="1"/>
          </p:cNvSpPr>
          <p:nvPr>
            <p:ph type="ctrTitle" idx="4294967295"/>
          </p:nvPr>
        </p:nvSpPr>
        <p:spPr>
          <a:xfrm>
            <a:off x="1275150" y="236440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5"/>
                </a:solidFill>
              </a:rPr>
              <a:t>HELLO!</a:t>
            </a:r>
            <a:endParaRPr sz="6000">
              <a:solidFill>
                <a:schemeClr val="accent5"/>
              </a:solidFill>
            </a:endParaRPr>
          </a:p>
        </p:txBody>
      </p:sp>
      <p:sp>
        <p:nvSpPr>
          <p:cNvPr id="214" name="Google Shape;214;p13"/>
          <p:cNvSpPr txBox="1">
            <a:spLocks noGrp="1"/>
          </p:cNvSpPr>
          <p:nvPr>
            <p:ph type="subTitle" idx="4294967295"/>
          </p:nvPr>
        </p:nvSpPr>
        <p:spPr>
          <a:xfrm>
            <a:off x="1275150" y="3230000"/>
            <a:ext cx="6593700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/>
              <a:t>I am HackerSpot</a:t>
            </a:r>
            <a:endParaRPr sz="20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/>
              <a:t>I am here because I love to give presentations. </a:t>
            </a:r>
            <a:endParaRPr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/>
              <a:t>You can find me at : https://hackerspot.org.in</a:t>
            </a:r>
            <a:endParaRPr sz="2000" b="1" dirty="0"/>
          </a:p>
        </p:txBody>
      </p:sp>
      <p:pic>
        <p:nvPicPr>
          <p:cNvPr id="215" name="Google Shape;215;p13"/>
          <p:cNvPicPr preferRelativeResize="0"/>
          <p:nvPr/>
        </p:nvPicPr>
        <p:blipFill>
          <a:blip r:embed="rId3"/>
          <a:srcRect t="1713" b="1713"/>
          <a:stretch/>
        </p:blipFill>
        <p:spPr>
          <a:xfrm>
            <a:off x="3539200" y="367400"/>
            <a:ext cx="2065500" cy="2065500"/>
          </a:xfrm>
          <a:prstGeom prst="diamond">
            <a:avLst/>
          </a:prstGeom>
          <a:noFill/>
          <a:ln w="38100" cap="flat" cmpd="sng">
            <a:solidFill>
              <a:srgbClr val="3F5378"/>
            </a:solidFill>
            <a:prstDash val="solid"/>
            <a:miter lim="8000"/>
            <a:headEnd type="none" w="sm" len="sm"/>
            <a:tailEnd type="none" w="sm" len="sm"/>
          </a:ln>
        </p:spPr>
      </p:pic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INSTRUCTIONS FOR ETHICAL HACKERS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387310" y="1507713"/>
            <a:ext cx="8289020" cy="28339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>
              <a:buClr>
                <a:schemeClr val="dk1"/>
              </a:buClr>
              <a:buSzPts val="1100"/>
              <a:buAutoNum type="arabicPeriod"/>
            </a:pPr>
            <a:r>
              <a:rPr lang="en-IN" sz="1300" dirty="0"/>
              <a:t>Understanding Ethical Hacking</a:t>
            </a:r>
          </a:p>
          <a:p>
            <a:pPr marL="228600" lvl="0" indent="-228600">
              <a:buClr>
                <a:schemeClr val="dk1"/>
              </a:buClr>
              <a:buSzPts val="1100"/>
              <a:buAutoNum type="arabicPeriod"/>
            </a:pPr>
            <a:r>
              <a:rPr lang="en-US" sz="1300" dirty="0"/>
              <a:t>Setting Up Your Ethical Hacking Environment</a:t>
            </a:r>
          </a:p>
          <a:p>
            <a:pPr marL="228600" lvl="0" indent="-228600">
              <a:buClr>
                <a:schemeClr val="dk1"/>
              </a:buClr>
              <a:buSzPts val="1100"/>
              <a:buAutoNum type="arabicPeriod"/>
            </a:pPr>
            <a:r>
              <a:rPr lang="en-IN" sz="1300" dirty="0"/>
              <a:t>Reconnaissance &amp; Information Gathering</a:t>
            </a:r>
          </a:p>
          <a:p>
            <a:pPr marL="228600" lvl="0" indent="-228600">
              <a:buClr>
                <a:schemeClr val="dk1"/>
              </a:buClr>
              <a:buSzPts val="1100"/>
              <a:buAutoNum type="arabicPeriod"/>
            </a:pPr>
            <a:r>
              <a:rPr lang="en-IN" sz="1300" dirty="0"/>
              <a:t>Scanning &amp; Enumeration</a:t>
            </a:r>
          </a:p>
          <a:p>
            <a:pPr marL="228600" lvl="0" indent="-228600">
              <a:buClr>
                <a:schemeClr val="dk1"/>
              </a:buClr>
              <a:buSzPts val="1100"/>
              <a:buAutoNum type="arabicPeriod"/>
            </a:pPr>
            <a:r>
              <a:rPr lang="en-IN" sz="1300" dirty="0"/>
              <a:t>Exploitation &amp; Gaining Access</a:t>
            </a:r>
          </a:p>
          <a:p>
            <a:pPr marL="228600" lvl="0" indent="-228600">
              <a:buClr>
                <a:schemeClr val="dk1"/>
              </a:buClr>
              <a:buSzPts val="1100"/>
              <a:buAutoNum type="arabicPeriod"/>
            </a:pPr>
            <a:r>
              <a:rPr lang="en-IN" sz="1300" dirty="0"/>
              <a:t>Post-Exploitation &amp; Privilege Escalation</a:t>
            </a:r>
          </a:p>
          <a:p>
            <a:pPr marL="228600" lvl="0" indent="-228600">
              <a:buClr>
                <a:schemeClr val="dk1"/>
              </a:buClr>
              <a:buSzPts val="1100"/>
              <a:buAutoNum type="arabicPeriod"/>
            </a:pPr>
            <a:r>
              <a:rPr lang="en-IN" sz="1300" dirty="0"/>
              <a:t>Reporting &amp; Remediation</a:t>
            </a:r>
          </a:p>
          <a:p>
            <a:pPr marL="228600" lvl="0" indent="-228600">
              <a:buClr>
                <a:schemeClr val="dk1"/>
              </a:buClr>
              <a:buSzPts val="1100"/>
              <a:buAutoNum type="arabicPeriod"/>
            </a:pPr>
            <a:r>
              <a:rPr lang="en-IN" sz="1300" dirty="0"/>
              <a:t>Staying Ethical &amp; Legal</a:t>
            </a:r>
            <a:endParaRPr sz="1300" dirty="0"/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 txBox="1">
            <a:spLocks noGrp="1"/>
          </p:cNvSpPr>
          <p:nvPr>
            <p:ph type="subTitle" idx="1"/>
          </p:nvPr>
        </p:nvSpPr>
        <p:spPr>
          <a:xfrm>
            <a:off x="404850" y="3748342"/>
            <a:ext cx="4495218" cy="10119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b="1" dirty="0"/>
              <a:t>What is Ethical Hacking?</a:t>
            </a:r>
            <a:endParaRPr b="1" dirty="0"/>
          </a:p>
        </p:txBody>
      </p:sp>
      <p:sp>
        <p:nvSpPr>
          <p:cNvPr id="223" name="Google Shape;223;p1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24" name="Google Shape;224;p14"/>
          <p:cNvSpPr txBox="1"/>
          <p:nvPr/>
        </p:nvSpPr>
        <p:spPr>
          <a:xfrm>
            <a:off x="463525" y="593313"/>
            <a:ext cx="5567327" cy="1221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IN" sz="2800" b="1" dirty="0"/>
              <a:t>Ethical Hacking Fundamentals</a:t>
            </a:r>
            <a:endParaRPr sz="28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5"/>
          <p:cNvSpPr txBox="1">
            <a:spLocks noGrp="1"/>
          </p:cNvSpPr>
          <p:nvPr>
            <p:ph type="body" idx="1"/>
          </p:nvPr>
        </p:nvSpPr>
        <p:spPr>
          <a:xfrm>
            <a:off x="829775" y="1333208"/>
            <a:ext cx="5090700" cy="26137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2000" b="1" dirty="0"/>
              <a:t>Ethical hacking</a:t>
            </a:r>
            <a:r>
              <a:rPr lang="en-US" sz="2000" dirty="0"/>
              <a:t> is the practice of testing and securing computer systems, networks, and applications by </a:t>
            </a:r>
            <a:r>
              <a:rPr lang="en-US" sz="2000" b="1" dirty="0"/>
              <a:t>legally and intentionally</a:t>
            </a:r>
            <a:r>
              <a:rPr lang="en-US" sz="2000" dirty="0"/>
              <a:t> attempting to exploit vulnerabilities. Ethical hackers, also known as </a:t>
            </a:r>
            <a:r>
              <a:rPr lang="en-US" sz="2000" b="1" dirty="0"/>
              <a:t>white-hat hackers</a:t>
            </a:r>
            <a:r>
              <a:rPr lang="en-US" sz="2000" dirty="0"/>
              <a:t>, help organizations identify and fix security weaknesses before malicious hackers (black-hats) can exploit them.</a:t>
            </a:r>
            <a:endParaRPr sz="2000" dirty="0"/>
          </a:p>
        </p:txBody>
      </p:sp>
      <p:sp>
        <p:nvSpPr>
          <p:cNvPr id="230" name="Google Shape;230;p15"/>
          <p:cNvSpPr txBox="1">
            <a:spLocks noGrp="1"/>
          </p:cNvSpPr>
          <p:nvPr>
            <p:ph type="sldNum" idx="4294967295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31" name="Google Shape;231;p1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2"/>
          <p:cNvSpPr txBox="1">
            <a:spLocks noGrp="1"/>
          </p:cNvSpPr>
          <p:nvPr>
            <p:ph type="title"/>
          </p:nvPr>
        </p:nvSpPr>
        <p:spPr>
          <a:xfrm>
            <a:off x="1085475" y="392575"/>
            <a:ext cx="49872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Hackers :</a:t>
            </a:r>
            <a:endParaRPr dirty="0"/>
          </a:p>
        </p:txBody>
      </p:sp>
      <p:sp>
        <p:nvSpPr>
          <p:cNvPr id="321" name="Google Shape;321;p2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22" name="Google Shape;322;p22"/>
          <p:cNvSpPr/>
          <p:nvPr/>
        </p:nvSpPr>
        <p:spPr>
          <a:xfrm>
            <a:off x="3378600" y="1888450"/>
            <a:ext cx="2386800" cy="2386800"/>
          </a:xfrm>
          <a:prstGeom prst="diamond">
            <a:avLst/>
          </a:prstGeom>
          <a:solidFill>
            <a:srgbClr val="C7D3E6"/>
          </a:solidFill>
          <a:ln w="38100" cap="flat" cmpd="sng">
            <a:solidFill>
              <a:srgbClr val="92A8C8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6324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Gray</a:t>
            </a:r>
            <a:endParaRPr>
              <a:solidFill>
                <a:srgbClr val="26324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23" name="Google Shape;323;p22"/>
          <p:cNvSpPr/>
          <p:nvPr/>
        </p:nvSpPr>
        <p:spPr>
          <a:xfrm>
            <a:off x="1601400" y="1888450"/>
            <a:ext cx="2386800" cy="2386800"/>
          </a:xfrm>
          <a:prstGeom prst="diamond">
            <a:avLst/>
          </a:prstGeom>
          <a:noFill/>
          <a:ln w="76200" cap="flat" cmpd="sng">
            <a:solidFill>
              <a:srgbClr val="FF98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26F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White</a:t>
            </a:r>
            <a:endParaRPr>
              <a:solidFill>
                <a:srgbClr val="D26F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24" name="Google Shape;324;p22"/>
          <p:cNvSpPr/>
          <p:nvPr/>
        </p:nvSpPr>
        <p:spPr>
          <a:xfrm>
            <a:off x="5155800" y="1888450"/>
            <a:ext cx="2386800" cy="2386800"/>
          </a:xfrm>
          <a:prstGeom prst="diamond">
            <a:avLst/>
          </a:prstGeom>
          <a:noFill/>
          <a:ln w="76200" cap="flat" cmpd="sng">
            <a:solidFill>
              <a:srgbClr val="FF98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D26F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Black</a:t>
            </a:r>
            <a:endParaRPr>
              <a:solidFill>
                <a:srgbClr val="D26F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grpSp>
        <p:nvGrpSpPr>
          <p:cNvPr id="325" name="Google Shape;325;p22"/>
          <p:cNvGrpSpPr/>
          <p:nvPr/>
        </p:nvGrpSpPr>
        <p:grpSpPr>
          <a:xfrm>
            <a:off x="263101" y="580106"/>
            <a:ext cx="407743" cy="391135"/>
            <a:chOff x="5233525" y="4954450"/>
            <a:chExt cx="538275" cy="516350"/>
          </a:xfrm>
        </p:grpSpPr>
        <p:sp>
          <p:nvSpPr>
            <p:cNvPr id="326" name="Google Shape;326;p22"/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2"/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2"/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2"/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2"/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2"/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2"/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1 : Introduction to Ethical Hacking</a:t>
            </a:r>
            <a:endParaRPr dirty="0"/>
          </a:p>
        </p:txBody>
      </p:sp>
      <p:sp>
        <p:nvSpPr>
          <p:cNvPr id="238" name="Google Shape;238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2" name="Google Shape;892;p46">
            <a:extLst>
              <a:ext uri="{FF2B5EF4-FFF2-40B4-BE49-F238E27FC236}">
                <a16:creationId xmlns:a16="http://schemas.microsoft.com/office/drawing/2014/main" id="{8A615C2D-0073-BC73-18CF-C2F3322C0657}"/>
              </a:ext>
            </a:extLst>
          </p:cNvPr>
          <p:cNvGrpSpPr/>
          <p:nvPr/>
        </p:nvGrpSpPr>
        <p:grpSpPr>
          <a:xfrm>
            <a:off x="257318" y="587256"/>
            <a:ext cx="309022" cy="376837"/>
            <a:chOff x="596350" y="929175"/>
            <a:chExt cx="407950" cy="497475"/>
          </a:xfrm>
        </p:grpSpPr>
        <p:sp>
          <p:nvSpPr>
            <p:cNvPr id="3" name="Google Shape;893;p46">
              <a:extLst>
                <a:ext uri="{FF2B5EF4-FFF2-40B4-BE49-F238E27FC236}">
                  <a16:creationId xmlns:a16="http://schemas.microsoft.com/office/drawing/2014/main" id="{87A155BF-A51B-BE98-F92E-A60D786EBB1D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94;p46">
              <a:extLst>
                <a:ext uri="{FF2B5EF4-FFF2-40B4-BE49-F238E27FC236}">
                  <a16:creationId xmlns:a16="http://schemas.microsoft.com/office/drawing/2014/main" id="{D63D9A25-30C2-8FEB-9514-13ACD2161D11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95;p46">
              <a:extLst>
                <a:ext uri="{FF2B5EF4-FFF2-40B4-BE49-F238E27FC236}">
                  <a16:creationId xmlns:a16="http://schemas.microsoft.com/office/drawing/2014/main" id="{A24ACDEE-AB99-81B3-2493-D97075FBDFEE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96;p46">
              <a:extLst>
                <a:ext uri="{FF2B5EF4-FFF2-40B4-BE49-F238E27FC236}">
                  <a16:creationId xmlns:a16="http://schemas.microsoft.com/office/drawing/2014/main" id="{6CDCEEA9-3054-6AA7-9945-B610C25B6EBA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97;p46">
              <a:extLst>
                <a:ext uri="{FF2B5EF4-FFF2-40B4-BE49-F238E27FC236}">
                  <a16:creationId xmlns:a16="http://schemas.microsoft.com/office/drawing/2014/main" id="{1C0EDAA1-98A4-6AF3-257F-3DA3B28780F6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98;p46">
              <a:extLst>
                <a:ext uri="{FF2B5EF4-FFF2-40B4-BE49-F238E27FC236}">
                  <a16:creationId xmlns:a16="http://schemas.microsoft.com/office/drawing/2014/main" id="{C9C1EF0F-30EE-D6BC-39C6-FDC0E448F1FD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9;p46">
              <a:extLst>
                <a:ext uri="{FF2B5EF4-FFF2-40B4-BE49-F238E27FC236}">
                  <a16:creationId xmlns:a16="http://schemas.microsoft.com/office/drawing/2014/main" id="{2C2AC9AE-F9EC-E3D2-B209-96A91FF810F1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Rectangle 1">
            <a:extLst>
              <a:ext uri="{FF2B5EF4-FFF2-40B4-BE49-F238E27FC236}">
                <a16:creationId xmlns:a16="http://schemas.microsoft.com/office/drawing/2014/main" id="{75133347-ED30-1C7A-AC0E-2B4FA97F49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722795"/>
            <a:ext cx="846796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Ethical hacking involves legally testing systems for vulnerabilities.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Helps strengthen cybersecurity by identifying and fixing security flaws.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Principles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Confidentiality, Integrity, and Availability (CIA triad).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Ethical vs. Malicious Hacking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Understanding black-hat, white-hat, and grey-hat hackers.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12FB294-4EBA-11C3-CEB7-1C6531FB7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617510D-042F-F2A4-0B9D-E16227818D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IN" dirty="0"/>
              <a:t>2 : Cyber Threats &amp; Attack Vectors</a:t>
            </a:r>
            <a:endParaRPr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4C94A31-607E-C638-7D56-31108AD76B7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2" name="Google Shape;892;p46">
            <a:extLst>
              <a:ext uri="{FF2B5EF4-FFF2-40B4-BE49-F238E27FC236}">
                <a16:creationId xmlns:a16="http://schemas.microsoft.com/office/drawing/2014/main" id="{6DA6B918-6A6C-F36B-FFF7-A94039B7A6CC}"/>
              </a:ext>
            </a:extLst>
          </p:cNvPr>
          <p:cNvGrpSpPr/>
          <p:nvPr/>
        </p:nvGrpSpPr>
        <p:grpSpPr>
          <a:xfrm>
            <a:off x="257318" y="587256"/>
            <a:ext cx="309022" cy="376837"/>
            <a:chOff x="596350" y="929175"/>
            <a:chExt cx="407950" cy="497475"/>
          </a:xfrm>
        </p:grpSpPr>
        <p:sp>
          <p:nvSpPr>
            <p:cNvPr id="3" name="Google Shape;893;p46">
              <a:extLst>
                <a:ext uri="{FF2B5EF4-FFF2-40B4-BE49-F238E27FC236}">
                  <a16:creationId xmlns:a16="http://schemas.microsoft.com/office/drawing/2014/main" id="{7DF2FD48-225C-C218-1A2C-BE415F13206C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94;p46">
              <a:extLst>
                <a:ext uri="{FF2B5EF4-FFF2-40B4-BE49-F238E27FC236}">
                  <a16:creationId xmlns:a16="http://schemas.microsoft.com/office/drawing/2014/main" id="{20D2F418-F53E-82D3-48BC-11EA76408128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95;p46">
              <a:extLst>
                <a:ext uri="{FF2B5EF4-FFF2-40B4-BE49-F238E27FC236}">
                  <a16:creationId xmlns:a16="http://schemas.microsoft.com/office/drawing/2014/main" id="{A0BEF3FD-2B94-E051-EC5D-ABAC379A684E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96;p46">
              <a:extLst>
                <a:ext uri="{FF2B5EF4-FFF2-40B4-BE49-F238E27FC236}">
                  <a16:creationId xmlns:a16="http://schemas.microsoft.com/office/drawing/2014/main" id="{82D0DD62-C2D3-DA26-BCAD-E897B9D46CCF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97;p46">
              <a:extLst>
                <a:ext uri="{FF2B5EF4-FFF2-40B4-BE49-F238E27FC236}">
                  <a16:creationId xmlns:a16="http://schemas.microsoft.com/office/drawing/2014/main" id="{C11F9C8F-2EC8-AC24-1D18-2340A653CAAA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98;p46">
              <a:extLst>
                <a:ext uri="{FF2B5EF4-FFF2-40B4-BE49-F238E27FC236}">
                  <a16:creationId xmlns:a16="http://schemas.microsoft.com/office/drawing/2014/main" id="{F0D84CD6-CF89-09EB-2738-8FDC2FC2E271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9;p46">
              <a:extLst>
                <a:ext uri="{FF2B5EF4-FFF2-40B4-BE49-F238E27FC236}">
                  <a16:creationId xmlns:a16="http://schemas.microsoft.com/office/drawing/2014/main" id="{EC86F8EF-EC6D-64BC-9127-69450AEB86B5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Rectangle 1">
            <a:extLst>
              <a:ext uri="{FF2B5EF4-FFF2-40B4-BE49-F238E27FC236}">
                <a16:creationId xmlns:a16="http://schemas.microsoft.com/office/drawing/2014/main" id="{7AD47F1E-0E62-C9AC-3336-B600DE4D15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926576"/>
            <a:ext cx="8324486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Security Threats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Malware, phishing, denial-of-service (DoS), SQL injection.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Attack Vectors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How hackers exploit vulnerabilities in networks, applications, and devices.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Real-world case studies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Examining major cybersecurity breaches.</a:t>
            </a:r>
          </a:p>
        </p:txBody>
      </p:sp>
    </p:spTree>
    <p:extLst>
      <p:ext uri="{BB962C8B-B14F-4D97-AF65-F5344CB8AC3E}">
        <p14:creationId xmlns:p14="http://schemas.microsoft.com/office/powerpoint/2010/main" val="2056910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7426171-2BB1-BB75-35BE-5A2648443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66DE93B-BFAC-3AFF-0753-B5E4C486C2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IN" dirty="0"/>
              <a:t>3 : Penetration Testing (</a:t>
            </a:r>
            <a:r>
              <a:rPr lang="en-IN" dirty="0" err="1"/>
              <a:t>Pentesting</a:t>
            </a:r>
            <a:r>
              <a:rPr lang="en-IN" dirty="0"/>
              <a:t>)</a:t>
            </a:r>
            <a:endParaRPr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532F8CA-8AE2-49DA-F040-1543D1FB404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pSp>
        <p:nvGrpSpPr>
          <p:cNvPr id="2" name="Google Shape;892;p46">
            <a:extLst>
              <a:ext uri="{FF2B5EF4-FFF2-40B4-BE49-F238E27FC236}">
                <a16:creationId xmlns:a16="http://schemas.microsoft.com/office/drawing/2014/main" id="{F96D84E1-8AD2-3FC4-D1C7-03F7A374EE11}"/>
              </a:ext>
            </a:extLst>
          </p:cNvPr>
          <p:cNvGrpSpPr/>
          <p:nvPr/>
        </p:nvGrpSpPr>
        <p:grpSpPr>
          <a:xfrm>
            <a:off x="257318" y="587256"/>
            <a:ext cx="309022" cy="376837"/>
            <a:chOff x="596350" y="929175"/>
            <a:chExt cx="407950" cy="497475"/>
          </a:xfrm>
        </p:grpSpPr>
        <p:sp>
          <p:nvSpPr>
            <p:cNvPr id="3" name="Google Shape;893;p46">
              <a:extLst>
                <a:ext uri="{FF2B5EF4-FFF2-40B4-BE49-F238E27FC236}">
                  <a16:creationId xmlns:a16="http://schemas.microsoft.com/office/drawing/2014/main" id="{E732C5E6-F54D-9E02-2E23-698506EA5223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94;p46">
              <a:extLst>
                <a:ext uri="{FF2B5EF4-FFF2-40B4-BE49-F238E27FC236}">
                  <a16:creationId xmlns:a16="http://schemas.microsoft.com/office/drawing/2014/main" id="{F23110C3-10F1-5CA4-BEEB-ECB048B41AE6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95;p46">
              <a:extLst>
                <a:ext uri="{FF2B5EF4-FFF2-40B4-BE49-F238E27FC236}">
                  <a16:creationId xmlns:a16="http://schemas.microsoft.com/office/drawing/2014/main" id="{F0C883D9-266E-733C-69B0-86152D38BE80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96;p46">
              <a:extLst>
                <a:ext uri="{FF2B5EF4-FFF2-40B4-BE49-F238E27FC236}">
                  <a16:creationId xmlns:a16="http://schemas.microsoft.com/office/drawing/2014/main" id="{6D57B860-3274-BF79-7325-37CD93D06E79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97;p46">
              <a:extLst>
                <a:ext uri="{FF2B5EF4-FFF2-40B4-BE49-F238E27FC236}">
                  <a16:creationId xmlns:a16="http://schemas.microsoft.com/office/drawing/2014/main" id="{E3AF03A5-3E44-0775-6638-DB826DC2FEE9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98;p46">
              <a:extLst>
                <a:ext uri="{FF2B5EF4-FFF2-40B4-BE49-F238E27FC236}">
                  <a16:creationId xmlns:a16="http://schemas.microsoft.com/office/drawing/2014/main" id="{2FF02975-C5E9-59C4-710E-0F06D1981BFE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99;p46">
              <a:extLst>
                <a:ext uri="{FF2B5EF4-FFF2-40B4-BE49-F238E27FC236}">
                  <a16:creationId xmlns:a16="http://schemas.microsoft.com/office/drawing/2014/main" id="{78ABFCA0-955D-CB09-4C1E-13E86BE57F4D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" name="Rectangle 1">
            <a:extLst>
              <a:ext uri="{FF2B5EF4-FFF2-40B4-BE49-F238E27FC236}">
                <a16:creationId xmlns:a16="http://schemas.microsoft.com/office/drawing/2014/main" id="{07110CB9-ABAE-E1A2-FCEB-E64EDCCE6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310471"/>
            <a:ext cx="844702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is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Pentesting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Simulating attacks to evaluate security defenses.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Phases of Penetration Testing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800100" lvl="1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Planning &amp; Reconnaissance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Gathering intelligence on targets.</a:t>
            </a:r>
          </a:p>
          <a:p>
            <a:pPr marL="800100" lvl="1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Scanning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Using tools like Nmap to find vulnerabilities.</a:t>
            </a:r>
          </a:p>
          <a:p>
            <a:pPr marL="800100" lvl="1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Exploitation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Attempting to breach security protections.</a:t>
            </a:r>
          </a:p>
          <a:p>
            <a:pPr marL="800100" lvl="1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Post-Exploitation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Assessing impact and extracting data.</a:t>
            </a:r>
          </a:p>
          <a:p>
            <a:pPr marL="800100" lvl="1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Reporting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Documenting findings for security improvements.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Pentesting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Tools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Kali Linux, Metasploit, Nmap, Burp Suite, Wireshark.</a:t>
            </a:r>
          </a:p>
        </p:txBody>
      </p:sp>
    </p:spTree>
    <p:extLst>
      <p:ext uri="{BB962C8B-B14F-4D97-AF65-F5344CB8AC3E}">
        <p14:creationId xmlns:p14="http://schemas.microsoft.com/office/powerpoint/2010/main" val="143588193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557</Words>
  <Application>Microsoft Office PowerPoint</Application>
  <PresentationFormat>On-screen Show (16:9)</PresentationFormat>
  <Paragraphs>85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Montserrat</vt:lpstr>
      <vt:lpstr>Arvo</vt:lpstr>
      <vt:lpstr>Roboto Condensed Light</vt:lpstr>
      <vt:lpstr>Arial</vt:lpstr>
      <vt:lpstr>Courier New</vt:lpstr>
      <vt:lpstr>Roboto Condensed</vt:lpstr>
      <vt:lpstr>Salerio template</vt:lpstr>
      <vt:lpstr>ETHICAL HACKING</vt:lpstr>
      <vt:lpstr>HELLO!</vt:lpstr>
      <vt:lpstr>INSTRUCTIONS FOR ETHICAL HACKERS</vt:lpstr>
      <vt:lpstr>PowerPoint Presentation</vt:lpstr>
      <vt:lpstr>PowerPoint Presentation</vt:lpstr>
      <vt:lpstr>Hackers :</vt:lpstr>
      <vt:lpstr>1 : Introduction to Ethical Hacking</vt:lpstr>
      <vt:lpstr>2 : Cyber Threats &amp; Attack Vectors</vt:lpstr>
      <vt:lpstr>3 : Penetration Testing (Pentesting)</vt:lpstr>
      <vt:lpstr>4 : Cryptography &amp; Secure Communication</vt:lpstr>
      <vt:lpstr>5 : Web Application Security</vt:lpstr>
      <vt:lpstr>6: Network Security &amp; Defense Strategies</vt:lpstr>
      <vt:lpstr>7: Ethical Hacking Laws &amp; Compliance</vt:lpstr>
      <vt:lpstr>8: Career Path in Ethical Hacking</vt:lpstr>
      <vt:lpstr>THANKS!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LEELA BHARATH NANNAM</cp:lastModifiedBy>
  <cp:revision>1</cp:revision>
  <dcterms:modified xsi:type="dcterms:W3CDTF">2025-06-14T15:20:09Z</dcterms:modified>
</cp:coreProperties>
</file>