
<file path=[Content_Types].xml><?xml version="1.0" encoding="utf-8"?>
<Types xmlns="http://schemas.openxmlformats.org/package/2006/content-types">
  <Default Extension="fntdata" ContentType="application/x-fontdata"/>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0.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8" r:id="rId3"/>
    <p:sldId id="296" r:id="rId4"/>
    <p:sldId id="257" r:id="rId5"/>
    <p:sldId id="259" r:id="rId6"/>
    <p:sldId id="260" r:id="rId7"/>
    <p:sldId id="261" r:id="rId8"/>
    <p:sldId id="297" r:id="rId9"/>
    <p:sldId id="298" r:id="rId10"/>
    <p:sldId id="299" r:id="rId11"/>
    <p:sldId id="263" r:id="rId12"/>
    <p:sldId id="301" r:id="rId13"/>
    <p:sldId id="300" r:id="rId14"/>
    <p:sldId id="262" r:id="rId15"/>
    <p:sldId id="265" r:id="rId16"/>
    <p:sldId id="302" r:id="rId17"/>
    <p:sldId id="269" r:id="rId18"/>
    <p:sldId id="272" r:id="rId19"/>
    <p:sldId id="275" r:id="rId20"/>
    <p:sldId id="276" r:id="rId21"/>
    <p:sldId id="277" r:id="rId22"/>
    <p:sldId id="278" r:id="rId23"/>
    <p:sldId id="295" r:id="rId24"/>
  </p:sldIdLst>
  <p:sldSz cx="9144000" cy="5143500" type="screen16x9"/>
  <p:notesSz cx="6858000" cy="9144000"/>
  <p:embeddedFontLst>
    <p:embeddedFont>
      <p:font typeface="Lexend Deca" panose="020B0604020202020204" charset="-78"/>
      <p:regular r:id="rId26"/>
    </p:embeddedFont>
    <p:embeddedFont>
      <p:font typeface="Montserrat"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LA BHARATH NANNAM" initials="LN" lastIdx="1" clrIdx="0">
    <p:extLst>
      <p:ext uri="{19B8F6BF-5375-455C-9EA6-DF929625EA0E}">
        <p15:presenceInfo xmlns:p15="http://schemas.microsoft.com/office/powerpoint/2012/main" userId="907a6df6b160ba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38BE6-E374-4A1A-BE6D-9E52B14417BE}">
  <a:tblStyle styleId="{1A138BE6-E374-4A1A-BE6D-9E52B14417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286F9A-8295-4760-8310-7838FB866F3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3C2BF06-01B1-237B-A576-63BCEB08F3DF}"/>
            </a:ext>
          </a:extLst>
        </p:cNvPr>
        <p:cNvGrpSpPr/>
        <p:nvPr/>
      </p:nvGrpSpPr>
      <p:grpSpPr>
        <a:xfrm>
          <a:off x="0" y="0"/>
          <a:ext cx="0" cy="0"/>
          <a:chOff x="0" y="0"/>
          <a:chExt cx="0" cy="0"/>
        </a:xfrm>
      </p:grpSpPr>
      <p:sp>
        <p:nvSpPr>
          <p:cNvPr id="130" name="Google Shape;130;g35f391192_017:notes">
            <a:extLst>
              <a:ext uri="{FF2B5EF4-FFF2-40B4-BE49-F238E27FC236}">
                <a16:creationId xmlns:a16="http://schemas.microsoft.com/office/drawing/2014/main" id="{50BD5FD1-D862-A102-81D1-B063208FA4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a:extLst>
              <a:ext uri="{FF2B5EF4-FFF2-40B4-BE49-F238E27FC236}">
                <a16:creationId xmlns:a16="http://schemas.microsoft.com/office/drawing/2014/main" id="{E461C10F-BBBA-D92B-57B4-8673D5EF19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10B04617-F2F0-7ECA-6A4B-11460B709AA9}"/>
            </a:ext>
          </a:extLst>
        </p:cNvPr>
        <p:cNvGrpSpPr/>
        <p:nvPr/>
      </p:nvGrpSpPr>
      <p:grpSpPr>
        <a:xfrm>
          <a:off x="0" y="0"/>
          <a:ext cx="0" cy="0"/>
          <a:chOff x="0" y="0"/>
          <a:chExt cx="0" cy="0"/>
        </a:xfrm>
      </p:grpSpPr>
      <p:sp>
        <p:nvSpPr>
          <p:cNvPr id="130" name="Google Shape;130;g35f391192_017:notes">
            <a:extLst>
              <a:ext uri="{FF2B5EF4-FFF2-40B4-BE49-F238E27FC236}">
                <a16:creationId xmlns:a16="http://schemas.microsoft.com/office/drawing/2014/main" id="{6BD0D6C5-0EE7-FDF6-83CF-0A15D82DB4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a:extLst>
              <a:ext uri="{FF2B5EF4-FFF2-40B4-BE49-F238E27FC236}">
                <a16:creationId xmlns:a16="http://schemas.microsoft.com/office/drawing/2014/main" id="{9EBF18FB-DF9D-998C-1DDE-C321936C1D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490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E73B36C-0C4E-B529-889B-C6C5E83A463C}"/>
            </a:ext>
          </a:extLst>
        </p:cNvPr>
        <p:cNvGrpSpPr/>
        <p:nvPr/>
      </p:nvGrpSpPr>
      <p:grpSpPr>
        <a:xfrm>
          <a:off x="0" y="0"/>
          <a:ext cx="0" cy="0"/>
          <a:chOff x="0" y="0"/>
          <a:chExt cx="0" cy="0"/>
        </a:xfrm>
      </p:grpSpPr>
      <p:sp>
        <p:nvSpPr>
          <p:cNvPr id="130" name="Google Shape;130;g35f391192_017:notes">
            <a:extLst>
              <a:ext uri="{FF2B5EF4-FFF2-40B4-BE49-F238E27FC236}">
                <a16:creationId xmlns:a16="http://schemas.microsoft.com/office/drawing/2014/main" id="{9A68FAC5-6487-C768-D8FA-BDDF693366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a:extLst>
              <a:ext uri="{FF2B5EF4-FFF2-40B4-BE49-F238E27FC236}">
                <a16:creationId xmlns:a16="http://schemas.microsoft.com/office/drawing/2014/main" id="{D9E8AEFB-9295-1C4B-F2D5-8BC7674CDE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805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EA7F7205-5B3D-CD37-4EA5-7CB2CADA0179}"/>
            </a:ext>
          </a:extLst>
        </p:cNvPr>
        <p:cNvGrpSpPr/>
        <p:nvPr/>
      </p:nvGrpSpPr>
      <p:grpSpPr>
        <a:xfrm>
          <a:off x="0" y="0"/>
          <a:ext cx="0" cy="0"/>
          <a:chOff x="0" y="0"/>
          <a:chExt cx="0" cy="0"/>
        </a:xfrm>
      </p:grpSpPr>
      <p:sp>
        <p:nvSpPr>
          <p:cNvPr id="68" name="Google Shape;68;g3606f1c2d_30:notes">
            <a:extLst>
              <a:ext uri="{FF2B5EF4-FFF2-40B4-BE49-F238E27FC236}">
                <a16:creationId xmlns:a16="http://schemas.microsoft.com/office/drawing/2014/main" id="{D6687E08-9FFC-9DC4-36A5-46E2ED9D42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a:extLst>
              <a:ext uri="{FF2B5EF4-FFF2-40B4-BE49-F238E27FC236}">
                <a16:creationId xmlns:a16="http://schemas.microsoft.com/office/drawing/2014/main" id="{4CBC24FE-5CF7-0523-3156-02B5AE4A2B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20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80BE7D3D-BDA4-E272-C1E3-098C7187CF2D}"/>
            </a:ext>
          </a:extLst>
        </p:cNvPr>
        <p:cNvGrpSpPr/>
        <p:nvPr/>
      </p:nvGrpSpPr>
      <p:grpSpPr>
        <a:xfrm>
          <a:off x="0" y="0"/>
          <a:ext cx="0" cy="0"/>
          <a:chOff x="0" y="0"/>
          <a:chExt cx="0" cy="0"/>
        </a:xfrm>
      </p:grpSpPr>
      <p:sp>
        <p:nvSpPr>
          <p:cNvPr id="68" name="Google Shape;68;g3606f1c2d_30:notes">
            <a:extLst>
              <a:ext uri="{FF2B5EF4-FFF2-40B4-BE49-F238E27FC236}">
                <a16:creationId xmlns:a16="http://schemas.microsoft.com/office/drawing/2014/main" id="{1B1AD115-59FA-3680-30CB-24BE3B8834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a:extLst>
              <a:ext uri="{FF2B5EF4-FFF2-40B4-BE49-F238E27FC236}">
                <a16:creationId xmlns:a16="http://schemas.microsoft.com/office/drawing/2014/main" id="{E33EF358-810D-1888-28FA-B365619B57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53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7162D215-5CE2-0085-85C2-0A2DC7343F87}"/>
            </a:ext>
          </a:extLst>
        </p:cNvPr>
        <p:cNvGrpSpPr/>
        <p:nvPr/>
      </p:nvGrpSpPr>
      <p:grpSpPr>
        <a:xfrm>
          <a:off x="0" y="0"/>
          <a:ext cx="0" cy="0"/>
          <a:chOff x="0" y="0"/>
          <a:chExt cx="0" cy="0"/>
        </a:xfrm>
      </p:grpSpPr>
      <p:sp>
        <p:nvSpPr>
          <p:cNvPr id="130" name="Google Shape;130;g35f391192_017:notes">
            <a:extLst>
              <a:ext uri="{FF2B5EF4-FFF2-40B4-BE49-F238E27FC236}">
                <a16:creationId xmlns:a16="http://schemas.microsoft.com/office/drawing/2014/main" id="{85EF48D1-7920-2F83-F591-41053191C9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a:extLst>
              <a:ext uri="{FF2B5EF4-FFF2-40B4-BE49-F238E27FC236}">
                <a16:creationId xmlns:a16="http://schemas.microsoft.com/office/drawing/2014/main" id="{89E71157-8353-93C7-3F2A-374A0520F3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56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3F1615C6-E73D-0D6D-6C34-C8D6F5B0DB7C}"/>
            </a:ext>
          </a:extLst>
        </p:cNvPr>
        <p:cNvGrpSpPr/>
        <p:nvPr/>
      </p:nvGrpSpPr>
      <p:grpSpPr>
        <a:xfrm>
          <a:off x="0" y="0"/>
          <a:ext cx="0" cy="0"/>
          <a:chOff x="0" y="0"/>
          <a:chExt cx="0" cy="0"/>
        </a:xfrm>
      </p:grpSpPr>
      <p:sp>
        <p:nvSpPr>
          <p:cNvPr id="130" name="Google Shape;130;g35f391192_017:notes">
            <a:extLst>
              <a:ext uri="{FF2B5EF4-FFF2-40B4-BE49-F238E27FC236}">
                <a16:creationId xmlns:a16="http://schemas.microsoft.com/office/drawing/2014/main" id="{DA8DCC29-4F49-E7C5-2F31-6E62AB11F0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a:extLst>
              <a:ext uri="{FF2B5EF4-FFF2-40B4-BE49-F238E27FC236}">
                <a16:creationId xmlns:a16="http://schemas.microsoft.com/office/drawing/2014/main" id="{C75B7391-319B-EA06-083B-0D4725833C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465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1659550"/>
            <a:ext cx="42639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685800" y="2916254"/>
            <a:ext cx="4263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343850" y="866400"/>
            <a:ext cx="4185600" cy="3693600"/>
          </a:xfrm>
          <a:prstGeom prst="rect">
            <a:avLst/>
          </a:prstGeom>
        </p:spPr>
        <p:txBody>
          <a:bodyPr spcFirstLastPara="1" wrap="square" lIns="0" tIns="0" rIns="0" bIns="0" anchor="t" anchorCtr="0">
            <a:noAutofit/>
          </a:bodyPr>
          <a:lstStyle>
            <a:lvl1pPr marL="457200" lvl="0" indent="-419100" rtl="0">
              <a:spcBef>
                <a:spcPts val="600"/>
              </a:spcBef>
              <a:spcAft>
                <a:spcPts val="0"/>
              </a:spcAft>
              <a:buSzPts val="3000"/>
              <a:buFont typeface="Lexend Deca"/>
              <a:buChar char="⬡"/>
              <a:defRPr sz="3000">
                <a:latin typeface="Lexend Deca"/>
                <a:ea typeface="Lexend Deca"/>
                <a:cs typeface="Lexend Deca"/>
                <a:sym typeface="Lexend Deca"/>
              </a:defRPr>
            </a:lvl1pPr>
            <a:lvl2pPr marL="914400" lvl="1" indent="-419100" rtl="0">
              <a:spcBef>
                <a:spcPts val="0"/>
              </a:spcBef>
              <a:spcAft>
                <a:spcPts val="0"/>
              </a:spcAft>
              <a:buSzPts val="3000"/>
              <a:buFont typeface="Lexend Deca"/>
              <a:buChar char="∙"/>
              <a:defRPr sz="3000">
                <a:latin typeface="Lexend Deca"/>
                <a:ea typeface="Lexend Deca"/>
                <a:cs typeface="Lexend Deca"/>
                <a:sym typeface="Lexend Deca"/>
              </a:defRPr>
            </a:lvl2pPr>
            <a:lvl3pPr marL="1371600" lvl="2" indent="-419100" rtl="0">
              <a:spcBef>
                <a:spcPts val="0"/>
              </a:spcBef>
              <a:spcAft>
                <a:spcPts val="0"/>
              </a:spcAft>
              <a:buSzPts val="3000"/>
              <a:buFont typeface="Lexend Deca"/>
              <a:buChar char="∙"/>
              <a:defRPr sz="3000">
                <a:latin typeface="Lexend Deca"/>
                <a:ea typeface="Lexend Deca"/>
                <a:cs typeface="Lexend Deca"/>
                <a:sym typeface="Lexend Deca"/>
              </a:defRPr>
            </a:lvl3pPr>
            <a:lvl4pPr marL="1828800" lvl="3" indent="-419100" rtl="0">
              <a:spcBef>
                <a:spcPts val="0"/>
              </a:spcBef>
              <a:spcAft>
                <a:spcPts val="0"/>
              </a:spcAft>
              <a:buSzPts val="3000"/>
              <a:buFont typeface="Lexend Deca"/>
              <a:buChar char="●"/>
              <a:defRPr sz="3000">
                <a:latin typeface="Lexend Deca"/>
                <a:ea typeface="Lexend Deca"/>
                <a:cs typeface="Lexend Deca"/>
                <a:sym typeface="Lexend Deca"/>
              </a:defRPr>
            </a:lvl4pPr>
            <a:lvl5pPr marL="2286000" lvl="4" indent="-419100" rtl="0">
              <a:spcBef>
                <a:spcPts val="0"/>
              </a:spcBef>
              <a:spcAft>
                <a:spcPts val="0"/>
              </a:spcAft>
              <a:buSzPts val="3000"/>
              <a:buFont typeface="Lexend Deca"/>
              <a:buChar char="○"/>
              <a:defRPr sz="3000">
                <a:latin typeface="Lexend Deca"/>
                <a:ea typeface="Lexend Deca"/>
                <a:cs typeface="Lexend Deca"/>
                <a:sym typeface="Lexend Deca"/>
              </a:defRPr>
            </a:lvl5pPr>
            <a:lvl6pPr marL="2743200" lvl="5" indent="-419100" rtl="0">
              <a:spcBef>
                <a:spcPts val="0"/>
              </a:spcBef>
              <a:spcAft>
                <a:spcPts val="0"/>
              </a:spcAft>
              <a:buSzPts val="3000"/>
              <a:buFont typeface="Lexend Deca"/>
              <a:buChar char="■"/>
              <a:defRPr sz="3000">
                <a:latin typeface="Lexend Deca"/>
                <a:ea typeface="Lexend Deca"/>
                <a:cs typeface="Lexend Deca"/>
                <a:sym typeface="Lexend Deca"/>
              </a:defRPr>
            </a:lvl6pPr>
            <a:lvl7pPr marL="3200400" lvl="6" indent="-419100" rtl="0">
              <a:spcBef>
                <a:spcPts val="0"/>
              </a:spcBef>
              <a:spcAft>
                <a:spcPts val="0"/>
              </a:spcAft>
              <a:buSzPts val="3000"/>
              <a:buFont typeface="Lexend Deca"/>
              <a:buChar char="●"/>
              <a:defRPr sz="3000">
                <a:latin typeface="Lexend Deca"/>
                <a:ea typeface="Lexend Deca"/>
                <a:cs typeface="Lexend Deca"/>
                <a:sym typeface="Lexend Deca"/>
              </a:defRPr>
            </a:lvl7pPr>
            <a:lvl8pPr marL="3657600" lvl="7" indent="-419100" rtl="0">
              <a:spcBef>
                <a:spcPts val="0"/>
              </a:spcBef>
              <a:spcAft>
                <a:spcPts val="0"/>
              </a:spcAft>
              <a:buSzPts val="3000"/>
              <a:buFont typeface="Lexend Deca"/>
              <a:buChar char="○"/>
              <a:defRPr sz="3000">
                <a:latin typeface="Lexend Deca"/>
                <a:ea typeface="Lexend Deca"/>
                <a:cs typeface="Lexend Deca"/>
                <a:sym typeface="Lexend Deca"/>
              </a:defRPr>
            </a:lvl8pPr>
            <a:lvl9pPr marL="4114800" lvl="8" indent="-419100">
              <a:spcBef>
                <a:spcPts val="0"/>
              </a:spcBef>
              <a:spcAft>
                <a:spcPts val="0"/>
              </a:spcAft>
              <a:buSzPts val="3000"/>
              <a:buFont typeface="Lexend Deca"/>
              <a:buChar char="■"/>
              <a:defRPr sz="3000">
                <a:latin typeface="Lexend Deca"/>
                <a:ea typeface="Lexend Deca"/>
                <a:cs typeface="Lexend Deca"/>
                <a:sym typeface="Lexend Deca"/>
              </a:defRPr>
            </a:lvl9pPr>
          </a:lstStyle>
          <a:p>
            <a:endParaRPr/>
          </a:p>
        </p:txBody>
      </p:sp>
      <p:sp>
        <p:nvSpPr>
          <p:cNvPr id="20" name="Google Shape;20;p4"/>
          <p:cNvSpPr txBox="1"/>
          <p:nvPr/>
        </p:nvSpPr>
        <p:spPr>
          <a:xfrm>
            <a:off x="826414" y="656117"/>
            <a:ext cx="6138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21" name="Google Shape;2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580550" y="1352550"/>
            <a:ext cx="6014400" cy="3161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Small circuit" type="blank">
  <p:cSld name="BLANK">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Big circuit">
  <p:cSld name="BLANK_1">
    <p:spTree>
      <p:nvGrpSpPr>
        <p:cNvPr id="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95058" y="1347170"/>
            <a:ext cx="4074664" cy="1277367"/>
          </a:xfrm>
          <a:prstGeom prst="rect">
            <a:avLst/>
          </a:prstGeom>
        </p:spPr>
        <p:txBody>
          <a:bodyPr spcFirstLastPara="1" wrap="square" lIns="0" tIns="0" rIns="0" bIns="0" anchor="ctr" anchorCtr="0">
            <a:noAutofit/>
          </a:bodyPr>
          <a:lstStyle/>
          <a:p>
            <a:r>
              <a:rPr lang="en-US" sz="3600" b="1" dirty="0"/>
              <a:t>CYBERSECURITY</a:t>
            </a:r>
            <a:br>
              <a:rPr lang="en-US" sz="2000" b="1" dirty="0"/>
            </a:br>
            <a:r>
              <a:rPr lang="en-US" sz="2000" b="1" dirty="0"/>
              <a:t>   Protecting Our Digital World</a:t>
            </a:r>
            <a:endParaRPr dirty="0"/>
          </a:p>
        </p:txBody>
      </p:sp>
      <p:pic>
        <p:nvPicPr>
          <p:cNvPr id="61" name="Google Shape;61;p13"/>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sp>
        <p:nvSpPr>
          <p:cNvPr id="2" name="Google Shape;60;p13">
            <a:extLst>
              <a:ext uri="{FF2B5EF4-FFF2-40B4-BE49-F238E27FC236}">
                <a16:creationId xmlns:a16="http://schemas.microsoft.com/office/drawing/2014/main" id="{D122F395-A363-4FA7-F8B0-42551AF1F4C5}"/>
              </a:ext>
            </a:extLst>
          </p:cNvPr>
          <p:cNvSpPr txBox="1">
            <a:spLocks/>
          </p:cNvSpPr>
          <p:nvPr/>
        </p:nvSpPr>
        <p:spPr>
          <a:xfrm>
            <a:off x="656134" y="3410626"/>
            <a:ext cx="5551722" cy="114293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9pPr>
          </a:lstStyle>
          <a:p>
            <a:r>
              <a:rPr lang="en-US" sz="1800" dirty="0"/>
              <a:t>A Presentation By : HACKERSPOT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4940BA70-47AD-41BF-3E1B-F297FADF798F}"/>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A75546B6-D500-779A-6DEE-BC2020BED436}"/>
              </a:ext>
            </a:extLst>
          </p:cNvPr>
          <p:cNvSpPr txBox="1">
            <a:spLocks noGrp="1"/>
          </p:cNvSpPr>
          <p:nvPr>
            <p:ph type="body" idx="1"/>
          </p:nvPr>
        </p:nvSpPr>
        <p:spPr>
          <a:xfrm>
            <a:off x="376928" y="1151725"/>
            <a:ext cx="8229600" cy="3776263"/>
          </a:xfrm>
          <a:prstGeom prst="rect">
            <a:avLst/>
          </a:prstGeom>
        </p:spPr>
        <p:txBody>
          <a:bodyPr spcFirstLastPara="1" wrap="square" lIns="0" tIns="0" rIns="0" bIns="0" anchor="t" anchorCtr="0">
            <a:noAutofit/>
          </a:bodyPr>
          <a:lstStyle/>
          <a:p>
            <a:pPr lvl="0"/>
            <a:r>
              <a:rPr lang="en-IN" sz="1700" b="1" dirty="0">
                <a:latin typeface="Lexend Deca" panose="020B0604020202020204" charset="-78"/>
                <a:cs typeface="Lexend Deca" panose="020B0604020202020204" charset="-78"/>
              </a:rPr>
              <a:t>Network Security :</a:t>
            </a:r>
            <a:r>
              <a:rPr lang="en-IN" sz="1700" dirty="0">
                <a:latin typeface="Lexend Deca" panose="020B0604020202020204" charset="-78"/>
                <a:cs typeface="Lexend Deca" panose="020B0604020202020204" charset="-78"/>
              </a:rPr>
              <a:t> Protecting computer networks from intruders.</a:t>
            </a:r>
          </a:p>
          <a:p>
            <a:pPr lvl="0"/>
            <a:r>
              <a:rPr lang="en-IN" sz="1700" b="1" dirty="0">
                <a:latin typeface="Lexend Deca" panose="020B0604020202020204" charset="-78"/>
                <a:cs typeface="Lexend Deca" panose="020B0604020202020204" charset="-78"/>
              </a:rPr>
              <a:t>Application Security :</a:t>
            </a:r>
            <a:r>
              <a:rPr lang="en-IN" sz="1700" dirty="0">
                <a:latin typeface="Lexend Deca" panose="020B0604020202020204" charset="-78"/>
                <a:cs typeface="Lexend Deca" panose="020B0604020202020204" charset="-78"/>
              </a:rPr>
              <a:t> Protecting software and devices from threats during and after development.</a:t>
            </a:r>
          </a:p>
          <a:p>
            <a:pPr lvl="0"/>
            <a:r>
              <a:rPr lang="en-IN" sz="1700" b="1" dirty="0">
                <a:latin typeface="Lexend Deca" panose="020B0604020202020204" charset="-78"/>
                <a:cs typeface="Lexend Deca" panose="020B0604020202020204" charset="-78"/>
              </a:rPr>
              <a:t>Information Security :</a:t>
            </a:r>
            <a:r>
              <a:rPr lang="en-IN" sz="1700" dirty="0">
                <a:latin typeface="Lexend Deca" panose="020B0604020202020204" charset="-78"/>
                <a:cs typeface="Lexend Deca" panose="020B0604020202020204" charset="-78"/>
              </a:rPr>
              <a:t> Protecting data in all its forms (digital and physical).</a:t>
            </a:r>
          </a:p>
          <a:p>
            <a:pPr lvl="0"/>
            <a:r>
              <a:rPr lang="en-IN" sz="1700" b="1" dirty="0">
                <a:latin typeface="Lexend Deca" panose="020B0604020202020204" charset="-78"/>
                <a:cs typeface="Lexend Deca" panose="020B0604020202020204" charset="-78"/>
              </a:rPr>
              <a:t>Operational Security :</a:t>
            </a:r>
            <a:r>
              <a:rPr lang="en-IN" sz="1700" dirty="0">
                <a:latin typeface="Lexend Deca" panose="020B0604020202020204" charset="-78"/>
                <a:cs typeface="Lexend Deca" panose="020B0604020202020204" charset="-78"/>
              </a:rPr>
              <a:t> Protecting operational processes and decisions.</a:t>
            </a:r>
          </a:p>
          <a:p>
            <a:pPr lvl="0"/>
            <a:r>
              <a:rPr lang="en-IN" sz="1700" b="1" dirty="0">
                <a:latin typeface="Lexend Deca" panose="020B0604020202020204" charset="-78"/>
                <a:cs typeface="Lexend Deca" panose="020B0604020202020204" charset="-78"/>
              </a:rPr>
              <a:t>Cloud Security :</a:t>
            </a:r>
            <a:r>
              <a:rPr lang="en-IN" sz="1700" dirty="0">
                <a:latin typeface="Lexend Deca" panose="020B0604020202020204" charset="-78"/>
                <a:cs typeface="Lexend Deca" panose="020B0604020202020204" charset="-78"/>
              </a:rPr>
              <a:t> Protecting data, applications, and infrastructure involved in cloud computing.</a:t>
            </a:r>
          </a:p>
          <a:p>
            <a:pPr lvl="0"/>
            <a:r>
              <a:rPr lang="en-IN" sz="1700" b="1" dirty="0">
                <a:latin typeface="Lexend Deca" panose="020B0604020202020204" charset="-78"/>
                <a:cs typeface="Lexend Deca" panose="020B0604020202020204" charset="-78"/>
              </a:rPr>
              <a:t>Mobile Security :</a:t>
            </a:r>
            <a:r>
              <a:rPr lang="en-IN" sz="1700" dirty="0">
                <a:latin typeface="Lexend Deca" panose="020B0604020202020204" charset="-78"/>
                <a:cs typeface="Lexend Deca" panose="020B0604020202020204" charset="-78"/>
              </a:rPr>
              <a:t> Protecting mobile devices and their data.</a:t>
            </a:r>
          </a:p>
          <a:p>
            <a:pPr lvl="0"/>
            <a:r>
              <a:rPr lang="en-IN" sz="1700" b="1" dirty="0">
                <a:latin typeface="Lexend Deca" panose="020B0604020202020204" charset="-78"/>
                <a:cs typeface="Lexend Deca" panose="020B0604020202020204" charset="-78"/>
              </a:rPr>
              <a:t>IoT Security :</a:t>
            </a:r>
            <a:r>
              <a:rPr lang="en-IN" sz="1700" dirty="0">
                <a:latin typeface="Lexend Deca" panose="020B0604020202020204" charset="-78"/>
                <a:cs typeface="Lexend Deca" panose="020B0604020202020204" charset="-78"/>
              </a:rPr>
              <a:t> Securing Internet of Things devices and their connections.</a:t>
            </a:r>
          </a:p>
        </p:txBody>
      </p:sp>
      <p:sp>
        <p:nvSpPr>
          <p:cNvPr id="134" name="Google Shape;134;p20">
            <a:extLst>
              <a:ext uri="{FF2B5EF4-FFF2-40B4-BE49-F238E27FC236}">
                <a16:creationId xmlns:a16="http://schemas.microsoft.com/office/drawing/2014/main" id="{7A757597-FB9C-31E2-81F2-BA29F1045B94}"/>
              </a:ext>
            </a:extLst>
          </p:cNvPr>
          <p:cNvSpPr txBox="1">
            <a:spLocks noGrp="1"/>
          </p:cNvSpPr>
          <p:nvPr>
            <p:ph type="title"/>
          </p:nvPr>
        </p:nvSpPr>
        <p:spPr>
          <a:xfrm>
            <a:off x="580550" y="314107"/>
            <a:ext cx="6098400" cy="670095"/>
          </a:xfrm>
          <a:prstGeom prst="rect">
            <a:avLst/>
          </a:prstGeom>
        </p:spPr>
        <p:txBody>
          <a:bodyPr spcFirstLastPara="1" wrap="square" lIns="0" tIns="0" rIns="0" bIns="0" anchor="b" anchorCtr="0">
            <a:noAutofit/>
          </a:bodyPr>
          <a:lstStyle/>
          <a:p>
            <a:r>
              <a:rPr lang="en-IN" dirty="0"/>
              <a:t>Types of Cybersecurity</a:t>
            </a:r>
            <a:endParaRPr dirty="0"/>
          </a:p>
        </p:txBody>
      </p:sp>
      <p:sp>
        <p:nvSpPr>
          <p:cNvPr id="136" name="Google Shape;136;p20">
            <a:extLst>
              <a:ext uri="{FF2B5EF4-FFF2-40B4-BE49-F238E27FC236}">
                <a16:creationId xmlns:a16="http://schemas.microsoft.com/office/drawing/2014/main" id="{1C98AE15-80C2-B227-DE40-0BEA8583BA6A}"/>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81218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1"/>
          </p:nvPr>
        </p:nvSpPr>
        <p:spPr>
          <a:xfrm>
            <a:off x="453711" y="935340"/>
            <a:ext cx="8089996" cy="3814510"/>
          </a:xfrm>
          <a:prstGeom prst="rect">
            <a:avLst/>
          </a:prstGeom>
        </p:spPr>
        <p:txBody>
          <a:bodyPr spcFirstLastPara="1" wrap="square" lIns="0" tIns="0" rIns="0" bIns="0" anchor="t" anchorCtr="0">
            <a:noAutofit/>
          </a:bodyPr>
          <a:lstStyle/>
          <a:p>
            <a:pPr lvl="0"/>
            <a:r>
              <a:rPr lang="en-IN" sz="1550" b="1" dirty="0">
                <a:latin typeface="Lexend Deca" panose="020B0604020202020204" charset="-78"/>
                <a:cs typeface="Lexend Deca" panose="020B0604020202020204" charset="-78"/>
              </a:rPr>
              <a:t>Strong, Unique Passwords :</a:t>
            </a:r>
            <a:r>
              <a:rPr lang="en-IN" sz="1550" dirty="0">
                <a:latin typeface="Lexend Deca" panose="020B0604020202020204" charset="-78"/>
                <a:cs typeface="Lexend Deca" panose="020B0604020202020204" charset="-78"/>
              </a:rPr>
              <a:t> Use complex passwords and a password manager.</a:t>
            </a:r>
          </a:p>
          <a:p>
            <a:pPr lvl="0"/>
            <a:r>
              <a:rPr lang="en-IN" sz="1550" b="1" dirty="0">
                <a:latin typeface="Lexend Deca" panose="020B0604020202020204" charset="-78"/>
                <a:cs typeface="Lexend Deca" panose="020B0604020202020204" charset="-78"/>
              </a:rPr>
              <a:t>Two-Factor Authentication (2FA) :</a:t>
            </a:r>
            <a:r>
              <a:rPr lang="en-IN" sz="1550" dirty="0">
                <a:latin typeface="Lexend Deca" panose="020B0604020202020204" charset="-78"/>
                <a:cs typeface="Lexend Deca" panose="020B0604020202020204" charset="-78"/>
              </a:rPr>
              <a:t> Add an extra layer of security to your accounts.</a:t>
            </a:r>
          </a:p>
          <a:p>
            <a:pPr lvl="0"/>
            <a:r>
              <a:rPr lang="en-IN" sz="1550" b="1" dirty="0">
                <a:latin typeface="Lexend Deca" panose="020B0604020202020204" charset="-78"/>
                <a:cs typeface="Lexend Deca" panose="020B0604020202020204" charset="-78"/>
              </a:rPr>
              <a:t>Be Wary of Phishing :</a:t>
            </a:r>
            <a:r>
              <a:rPr lang="en-IN" sz="1550" dirty="0">
                <a:latin typeface="Lexend Deca" panose="020B0604020202020204" charset="-78"/>
                <a:cs typeface="Lexend Deca" panose="020B0604020202020204" charset="-78"/>
              </a:rPr>
              <a:t> Don't click suspicious links or open unsolicited attachments.</a:t>
            </a:r>
          </a:p>
          <a:p>
            <a:pPr lvl="0"/>
            <a:r>
              <a:rPr lang="en-IN" sz="1550" b="1" dirty="0">
                <a:latin typeface="Lexend Deca" panose="020B0604020202020204" charset="-78"/>
                <a:cs typeface="Lexend Deca" panose="020B0604020202020204" charset="-78"/>
              </a:rPr>
              <a:t>Keep Software Updated :</a:t>
            </a:r>
            <a:r>
              <a:rPr lang="en-IN" sz="1550" dirty="0">
                <a:latin typeface="Lexend Deca" panose="020B0604020202020204" charset="-78"/>
                <a:cs typeface="Lexend Deca" panose="020B0604020202020204" charset="-78"/>
              </a:rPr>
              <a:t> Patch operating systems and applications regularly.</a:t>
            </a:r>
          </a:p>
          <a:p>
            <a:pPr lvl="0"/>
            <a:r>
              <a:rPr lang="en-IN" sz="1550" b="1" dirty="0">
                <a:latin typeface="Lexend Deca" panose="020B0604020202020204" charset="-78"/>
                <a:cs typeface="Lexend Deca" panose="020B0604020202020204" charset="-78"/>
              </a:rPr>
              <a:t>Use Antivirus/Anti-Malware Software :</a:t>
            </a:r>
            <a:r>
              <a:rPr lang="en-IN" sz="1550" dirty="0">
                <a:latin typeface="Lexend Deca" panose="020B0604020202020204" charset="-78"/>
                <a:cs typeface="Lexend Deca" panose="020B0604020202020204" charset="-78"/>
              </a:rPr>
              <a:t> Scan your devices for threats.</a:t>
            </a:r>
          </a:p>
          <a:p>
            <a:pPr lvl="0"/>
            <a:r>
              <a:rPr lang="en-IN" sz="1550" b="1" dirty="0">
                <a:latin typeface="Lexend Deca" panose="020B0604020202020204" charset="-78"/>
                <a:cs typeface="Lexend Deca" panose="020B0604020202020204" charset="-78"/>
              </a:rPr>
              <a:t>Backup Your Data :</a:t>
            </a:r>
            <a:r>
              <a:rPr lang="en-IN" sz="1550" dirty="0">
                <a:latin typeface="Lexend Deca" panose="020B0604020202020204" charset="-78"/>
                <a:cs typeface="Lexend Deca" panose="020B0604020202020204" charset="-78"/>
              </a:rPr>
              <a:t> Regularly backup important files to an external drive or cloud.</a:t>
            </a:r>
          </a:p>
          <a:p>
            <a:pPr lvl="0"/>
            <a:r>
              <a:rPr lang="en-IN" sz="1550" b="1" dirty="0">
                <a:latin typeface="Lexend Deca" panose="020B0604020202020204" charset="-78"/>
                <a:cs typeface="Lexend Deca" panose="020B0604020202020204" charset="-78"/>
              </a:rPr>
              <a:t>Be Careful on Public Wi-Fi :</a:t>
            </a:r>
            <a:r>
              <a:rPr lang="en-IN" sz="1550" dirty="0">
                <a:latin typeface="Lexend Deca" panose="020B0604020202020204" charset="-78"/>
                <a:cs typeface="Lexend Deca" panose="020B0604020202020204" charset="-78"/>
              </a:rPr>
              <a:t> Avoid sensitive transactions on unsecured networks.</a:t>
            </a:r>
          </a:p>
          <a:p>
            <a:pPr lvl="0"/>
            <a:r>
              <a:rPr lang="en-IN" sz="1550" b="1" dirty="0">
                <a:latin typeface="Lexend Deca" panose="020B0604020202020204" charset="-78"/>
                <a:cs typeface="Lexend Deca" panose="020B0604020202020204" charset="-78"/>
              </a:rPr>
              <a:t>Educate Yourself :</a:t>
            </a:r>
            <a:r>
              <a:rPr lang="en-IN" sz="1550" dirty="0">
                <a:latin typeface="Lexend Deca" panose="020B0604020202020204" charset="-78"/>
                <a:cs typeface="Lexend Deca" panose="020B0604020202020204" charset="-78"/>
              </a:rPr>
              <a:t> Stay informed about current cyber threats.</a:t>
            </a:r>
          </a:p>
          <a:p>
            <a:pPr marL="0" lvl="0" indent="0" algn="l" rtl="0">
              <a:spcBef>
                <a:spcPts val="600"/>
              </a:spcBef>
              <a:spcAft>
                <a:spcPts val="0"/>
              </a:spcAft>
              <a:buNone/>
            </a:pPr>
            <a:endParaRPr sz="1400" dirty="0">
              <a:latin typeface="Lexend Deca" panose="020B0604020202020204" charset="-78"/>
              <a:cs typeface="Lexend Deca" panose="020B0604020202020204" charset="-78"/>
            </a:endParaRPr>
          </a:p>
        </p:txBody>
      </p:sp>
      <p:sp>
        <p:nvSpPr>
          <p:cNvPr id="134" name="Google Shape;134;p20"/>
          <p:cNvSpPr txBox="1">
            <a:spLocks noGrp="1"/>
          </p:cNvSpPr>
          <p:nvPr>
            <p:ph type="title"/>
          </p:nvPr>
        </p:nvSpPr>
        <p:spPr>
          <a:xfrm>
            <a:off x="580550" y="205975"/>
            <a:ext cx="8186522" cy="561842"/>
          </a:xfrm>
          <a:prstGeom prst="rect">
            <a:avLst/>
          </a:prstGeom>
        </p:spPr>
        <p:txBody>
          <a:bodyPr spcFirstLastPara="1" wrap="square" lIns="0" tIns="0" rIns="0" bIns="0" anchor="b" anchorCtr="0">
            <a:noAutofit/>
          </a:bodyPr>
          <a:lstStyle/>
          <a:p>
            <a:r>
              <a:rPr lang="en-IN" dirty="0"/>
              <a:t>Cybersecurity Best Practices (Individual)</a:t>
            </a:r>
            <a:endParaRPr dirty="0"/>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3E4F979F-287D-FD74-F1BA-E7D35FE36552}"/>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846F788A-C359-F694-A7FB-E7A0F5F4E5E6}"/>
              </a:ext>
            </a:extLst>
          </p:cNvPr>
          <p:cNvSpPr txBox="1">
            <a:spLocks noGrp="1"/>
          </p:cNvSpPr>
          <p:nvPr>
            <p:ph type="body" idx="1"/>
          </p:nvPr>
        </p:nvSpPr>
        <p:spPr>
          <a:xfrm>
            <a:off x="376928" y="1221527"/>
            <a:ext cx="8201680" cy="3528323"/>
          </a:xfrm>
          <a:prstGeom prst="rect">
            <a:avLst/>
          </a:prstGeom>
        </p:spPr>
        <p:txBody>
          <a:bodyPr spcFirstLastPara="1" wrap="square" lIns="0" tIns="0" rIns="0" bIns="0" anchor="t" anchorCtr="0">
            <a:noAutofit/>
          </a:bodyPr>
          <a:lstStyle/>
          <a:p>
            <a:pPr lvl="0"/>
            <a:r>
              <a:rPr lang="en-IN" sz="1500" b="1" dirty="0">
                <a:latin typeface="Lexend Deca" panose="020B0604020202020204" charset="-78"/>
                <a:cs typeface="Lexend Deca" panose="020B0604020202020204" charset="-78"/>
              </a:rPr>
              <a:t>Risk Assessment &amp; Management :</a:t>
            </a:r>
            <a:r>
              <a:rPr lang="en-IN" sz="1500" dirty="0">
                <a:latin typeface="Lexend Deca" panose="020B0604020202020204" charset="-78"/>
                <a:cs typeface="Lexend Deca" panose="020B0604020202020204" charset="-78"/>
              </a:rPr>
              <a:t> Identify, assess, and mitigate cybersecurity risks.</a:t>
            </a:r>
          </a:p>
          <a:p>
            <a:pPr lvl="0"/>
            <a:r>
              <a:rPr lang="en-IN" sz="1500" b="1" dirty="0">
                <a:latin typeface="Lexend Deca" panose="020B0604020202020204" charset="-78"/>
                <a:cs typeface="Lexend Deca" panose="020B0604020202020204" charset="-78"/>
              </a:rPr>
              <a:t>Employee Training :</a:t>
            </a:r>
            <a:r>
              <a:rPr lang="en-IN" sz="1500" dirty="0">
                <a:latin typeface="Lexend Deca" panose="020B0604020202020204" charset="-78"/>
                <a:cs typeface="Lexend Deca" panose="020B0604020202020204" charset="-78"/>
              </a:rPr>
              <a:t> Regularly train employees on cybersecurity awareness and best practices.</a:t>
            </a:r>
          </a:p>
          <a:p>
            <a:pPr lvl="0"/>
            <a:r>
              <a:rPr lang="en-IN" sz="1500" b="1" dirty="0">
                <a:latin typeface="Lexend Deca" panose="020B0604020202020204" charset="-78"/>
                <a:cs typeface="Lexend Deca" panose="020B0604020202020204" charset="-78"/>
              </a:rPr>
              <a:t>Access Control :</a:t>
            </a:r>
            <a:r>
              <a:rPr lang="en-IN" sz="1500" dirty="0">
                <a:latin typeface="Lexend Deca" panose="020B0604020202020204" charset="-78"/>
                <a:cs typeface="Lexend Deca" panose="020B0604020202020204" charset="-78"/>
              </a:rPr>
              <a:t> Implement the principle of least privilege.</a:t>
            </a:r>
          </a:p>
          <a:p>
            <a:pPr lvl="0"/>
            <a:r>
              <a:rPr lang="en-IN" sz="1500" b="1" dirty="0">
                <a:latin typeface="Lexend Deca" panose="020B0604020202020204" charset="-78"/>
                <a:cs typeface="Lexend Deca" panose="020B0604020202020204" charset="-78"/>
              </a:rPr>
              <a:t>Endpoint Security :</a:t>
            </a:r>
            <a:r>
              <a:rPr lang="en-IN" sz="1500" dirty="0">
                <a:latin typeface="Lexend Deca" panose="020B0604020202020204" charset="-78"/>
                <a:cs typeface="Lexend Deca" panose="020B0604020202020204" charset="-78"/>
              </a:rPr>
              <a:t> Secure all devices connected to the network.</a:t>
            </a:r>
          </a:p>
          <a:p>
            <a:pPr lvl="0"/>
            <a:r>
              <a:rPr lang="en-IN" sz="1500" b="1" dirty="0">
                <a:latin typeface="Lexend Deca" panose="020B0604020202020204" charset="-78"/>
                <a:cs typeface="Lexend Deca" panose="020B0604020202020204" charset="-78"/>
              </a:rPr>
              <a:t>Incident Response Plan :</a:t>
            </a:r>
            <a:r>
              <a:rPr lang="en-IN" sz="1500" dirty="0">
                <a:latin typeface="Lexend Deca" panose="020B0604020202020204" charset="-78"/>
                <a:cs typeface="Lexend Deca" panose="020B0604020202020204" charset="-78"/>
              </a:rPr>
              <a:t> Develop and test a plan for responding to cyber incidents.</a:t>
            </a:r>
          </a:p>
          <a:p>
            <a:pPr lvl="0"/>
            <a:r>
              <a:rPr lang="en-IN" sz="1500" b="1" dirty="0">
                <a:latin typeface="Lexend Deca" panose="020B0604020202020204" charset="-78"/>
                <a:cs typeface="Lexend Deca" panose="020B0604020202020204" charset="-78"/>
              </a:rPr>
              <a:t>Data Encryption :</a:t>
            </a:r>
            <a:r>
              <a:rPr lang="en-IN" sz="1500" dirty="0">
                <a:latin typeface="Lexend Deca" panose="020B0604020202020204" charset="-78"/>
                <a:cs typeface="Lexend Deca" panose="020B0604020202020204" charset="-78"/>
              </a:rPr>
              <a:t> Encrypt sensitive data at rest and in transit.</a:t>
            </a:r>
          </a:p>
          <a:p>
            <a:pPr lvl="0"/>
            <a:r>
              <a:rPr lang="en-IN" sz="1500" b="1" dirty="0">
                <a:latin typeface="Lexend Deca" panose="020B0604020202020204" charset="-78"/>
                <a:cs typeface="Lexend Deca" panose="020B0604020202020204" charset="-78"/>
              </a:rPr>
              <a:t>Regular Audits &amp; Penetration Testing :</a:t>
            </a:r>
            <a:r>
              <a:rPr lang="en-IN" sz="1500" dirty="0">
                <a:latin typeface="Lexend Deca" panose="020B0604020202020204" charset="-78"/>
                <a:cs typeface="Lexend Deca" panose="020B0604020202020204" charset="-78"/>
              </a:rPr>
              <a:t> Identify vulnerabilities proactively.</a:t>
            </a:r>
          </a:p>
          <a:p>
            <a:pPr lvl="0"/>
            <a:r>
              <a:rPr lang="en-IN" sz="1500" b="1" dirty="0">
                <a:latin typeface="Lexend Deca" panose="020B0604020202020204" charset="-78"/>
                <a:cs typeface="Lexend Deca" panose="020B0604020202020204" charset="-78"/>
              </a:rPr>
              <a:t>Vendor Risk Management :</a:t>
            </a:r>
            <a:r>
              <a:rPr lang="en-IN" sz="1500" dirty="0">
                <a:latin typeface="Lexend Deca" panose="020B0604020202020204" charset="-78"/>
                <a:cs typeface="Lexend Deca" panose="020B0604020202020204" charset="-78"/>
              </a:rPr>
              <a:t> Assess the security posture of third-party vendors.</a:t>
            </a:r>
          </a:p>
          <a:p>
            <a:pPr lvl="0"/>
            <a:r>
              <a:rPr lang="en-IN" sz="1500" b="1" dirty="0">
                <a:latin typeface="Lexend Deca" panose="020B0604020202020204" charset="-78"/>
                <a:cs typeface="Lexend Deca" panose="020B0604020202020204" charset="-78"/>
              </a:rPr>
              <a:t>Network Segmentation :</a:t>
            </a:r>
            <a:r>
              <a:rPr lang="en-IN" sz="1500" dirty="0">
                <a:latin typeface="Lexend Deca" panose="020B0604020202020204" charset="-78"/>
                <a:cs typeface="Lexend Deca" panose="020B0604020202020204" charset="-78"/>
              </a:rPr>
              <a:t> Divide networks to limit the spread of attacks.</a:t>
            </a:r>
          </a:p>
          <a:p>
            <a:pPr marL="0" lvl="0" indent="0" algn="l" rtl="0">
              <a:spcBef>
                <a:spcPts val="600"/>
              </a:spcBef>
              <a:spcAft>
                <a:spcPts val="0"/>
              </a:spcAft>
              <a:buNone/>
            </a:pPr>
            <a:endParaRPr sz="1100" dirty="0">
              <a:latin typeface="Lexend Deca" panose="020B0604020202020204" charset="-78"/>
              <a:cs typeface="Lexend Deca" panose="020B0604020202020204" charset="-78"/>
            </a:endParaRPr>
          </a:p>
        </p:txBody>
      </p:sp>
      <p:sp>
        <p:nvSpPr>
          <p:cNvPr id="134" name="Google Shape;134;p20">
            <a:extLst>
              <a:ext uri="{FF2B5EF4-FFF2-40B4-BE49-F238E27FC236}">
                <a16:creationId xmlns:a16="http://schemas.microsoft.com/office/drawing/2014/main" id="{C8CFE98B-6485-C0BE-7993-C1DF0853E6E8}"/>
              </a:ext>
            </a:extLst>
          </p:cNvPr>
          <p:cNvSpPr txBox="1">
            <a:spLocks noGrp="1"/>
          </p:cNvSpPr>
          <p:nvPr>
            <p:ph type="title"/>
          </p:nvPr>
        </p:nvSpPr>
        <p:spPr>
          <a:xfrm>
            <a:off x="580550" y="393650"/>
            <a:ext cx="7998058" cy="519961"/>
          </a:xfrm>
          <a:prstGeom prst="rect">
            <a:avLst/>
          </a:prstGeom>
        </p:spPr>
        <p:txBody>
          <a:bodyPr spcFirstLastPara="1" wrap="square" lIns="0" tIns="0" rIns="0" bIns="0" anchor="b" anchorCtr="0">
            <a:noAutofit/>
          </a:bodyPr>
          <a:lstStyle/>
          <a:p>
            <a:r>
              <a:rPr lang="en-IN" sz="2800" dirty="0"/>
              <a:t>Cybersecurity Best Practices (Organizational)</a:t>
            </a:r>
            <a:endParaRPr sz="2800" dirty="0"/>
          </a:p>
        </p:txBody>
      </p:sp>
      <p:sp>
        <p:nvSpPr>
          <p:cNvPr id="136" name="Google Shape;136;p20">
            <a:extLst>
              <a:ext uri="{FF2B5EF4-FFF2-40B4-BE49-F238E27FC236}">
                <a16:creationId xmlns:a16="http://schemas.microsoft.com/office/drawing/2014/main" id="{845C36B3-1E3C-BA35-49B9-3B239110A54F}"/>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24836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1B35F18-54F4-D565-CB95-07A8DA8AB4D9}"/>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6A72A30A-1C15-CCE5-D83F-B3CA9CD4C897}"/>
              </a:ext>
            </a:extLst>
          </p:cNvPr>
          <p:cNvSpPr txBox="1">
            <a:spLocks noGrp="1"/>
          </p:cNvSpPr>
          <p:nvPr>
            <p:ph type="body" idx="1"/>
          </p:nvPr>
        </p:nvSpPr>
        <p:spPr>
          <a:xfrm>
            <a:off x="580550" y="1123805"/>
            <a:ext cx="8032958" cy="3733510"/>
          </a:xfrm>
          <a:prstGeom prst="rect">
            <a:avLst/>
          </a:prstGeom>
        </p:spPr>
        <p:txBody>
          <a:bodyPr spcFirstLastPara="1" wrap="square" lIns="0" tIns="0" rIns="0" bIns="0" anchor="t" anchorCtr="0">
            <a:noAutofit/>
          </a:bodyPr>
          <a:lstStyle/>
          <a:p>
            <a:pPr lvl="0"/>
            <a:r>
              <a:rPr lang="en-IN" b="1" dirty="0"/>
              <a:t>AI and Machine Learning:</a:t>
            </a:r>
            <a:r>
              <a:rPr lang="en-IN" dirty="0"/>
              <a:t> Enhancing threat detection and response.</a:t>
            </a:r>
          </a:p>
          <a:p>
            <a:pPr lvl="0"/>
            <a:r>
              <a:rPr lang="en-IN" b="1" dirty="0"/>
              <a:t>Quantum Computing:</a:t>
            </a:r>
            <a:r>
              <a:rPr lang="en-IN" dirty="0"/>
              <a:t> New challenges and opportunities for cryptography.</a:t>
            </a:r>
          </a:p>
          <a:p>
            <a:pPr lvl="0"/>
            <a:r>
              <a:rPr lang="en-IN" b="1" dirty="0"/>
              <a:t>Blockchain Technology:</a:t>
            </a:r>
            <a:r>
              <a:rPr lang="en-IN" dirty="0"/>
              <a:t> Potential for secure data management and authentication.</a:t>
            </a:r>
          </a:p>
          <a:p>
            <a:pPr lvl="0"/>
            <a:r>
              <a:rPr lang="en-IN" b="1" dirty="0"/>
              <a:t>Threat Intelligence Sharing:</a:t>
            </a:r>
            <a:r>
              <a:rPr lang="en-IN" dirty="0"/>
              <a:t> Collaborative efforts to combat cybercrime.</a:t>
            </a:r>
          </a:p>
          <a:p>
            <a:pPr lvl="0"/>
            <a:r>
              <a:rPr lang="en-IN" b="1" dirty="0"/>
              <a:t>Increased Regulatory Scrutiny:</a:t>
            </a:r>
            <a:r>
              <a:rPr lang="en-IN" dirty="0"/>
              <a:t> Stricter data protection laws.</a:t>
            </a:r>
          </a:p>
          <a:p>
            <a:pPr lvl="0"/>
            <a:r>
              <a:rPr lang="en-IN" b="1" dirty="0"/>
              <a:t>Human Factor:</a:t>
            </a:r>
            <a:r>
              <a:rPr lang="en-IN" dirty="0"/>
              <a:t> Continued emphasis on cybersecurity education and awareness.</a:t>
            </a:r>
          </a:p>
          <a:p>
            <a:pPr marL="0" lvl="0" indent="0" algn="l" rtl="0">
              <a:spcBef>
                <a:spcPts val="600"/>
              </a:spcBef>
              <a:spcAft>
                <a:spcPts val="0"/>
              </a:spcAft>
              <a:buNone/>
            </a:pPr>
            <a:endParaRPr sz="1400" dirty="0">
              <a:latin typeface="Lexend Deca" panose="020B0604020202020204" charset="-78"/>
              <a:cs typeface="Lexend Deca" panose="020B0604020202020204" charset="-78"/>
            </a:endParaRPr>
          </a:p>
        </p:txBody>
      </p:sp>
      <p:sp>
        <p:nvSpPr>
          <p:cNvPr id="134" name="Google Shape;134;p20">
            <a:extLst>
              <a:ext uri="{FF2B5EF4-FFF2-40B4-BE49-F238E27FC236}">
                <a16:creationId xmlns:a16="http://schemas.microsoft.com/office/drawing/2014/main" id="{DAC6C801-2CB4-DDEC-8B9D-1AD4CAD6ED08}"/>
              </a:ext>
            </a:extLst>
          </p:cNvPr>
          <p:cNvSpPr txBox="1">
            <a:spLocks noGrp="1"/>
          </p:cNvSpPr>
          <p:nvPr>
            <p:ph type="title"/>
          </p:nvPr>
        </p:nvSpPr>
        <p:spPr>
          <a:xfrm>
            <a:off x="580550" y="286185"/>
            <a:ext cx="6098400" cy="595705"/>
          </a:xfrm>
          <a:prstGeom prst="rect">
            <a:avLst/>
          </a:prstGeom>
        </p:spPr>
        <p:txBody>
          <a:bodyPr spcFirstLastPara="1" wrap="square" lIns="0" tIns="0" rIns="0" bIns="0" anchor="b" anchorCtr="0">
            <a:noAutofit/>
          </a:bodyPr>
          <a:lstStyle/>
          <a:p>
            <a:pPr lvl="0"/>
            <a:r>
              <a:rPr lang="en-IN" dirty="0"/>
              <a:t>Future of Cybersecurity</a:t>
            </a:r>
            <a:endParaRPr dirty="0"/>
          </a:p>
        </p:txBody>
      </p:sp>
      <p:sp>
        <p:nvSpPr>
          <p:cNvPr id="136" name="Google Shape;136;p20">
            <a:extLst>
              <a:ext uri="{FF2B5EF4-FFF2-40B4-BE49-F238E27FC236}">
                <a16:creationId xmlns:a16="http://schemas.microsoft.com/office/drawing/2014/main" id="{1A64DA21-58BB-AEE2-907E-6378BA2D29A8}"/>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85837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5210416" y="2211062"/>
            <a:ext cx="2017495" cy="1209250"/>
          </a:xfrm>
          <a:prstGeom prst="rect">
            <a:avLst/>
          </a:prstGeom>
          <a:noFill/>
          <a:ln>
            <a:noFill/>
          </a:ln>
        </p:spPr>
      </p:pic>
      <p:sp>
        <p:nvSpPr>
          <p:cNvPr id="111" name="Google Shape;111;p19"/>
          <p:cNvSpPr txBox="1">
            <a:spLocks noGrp="1"/>
          </p:cNvSpPr>
          <p:nvPr>
            <p:ph type="ctrTitle" idx="4294967295"/>
          </p:nvPr>
        </p:nvSpPr>
        <p:spPr>
          <a:xfrm>
            <a:off x="487597" y="290779"/>
            <a:ext cx="6611218" cy="799942"/>
          </a:xfrm>
          <a:prstGeom prst="rect">
            <a:avLst/>
          </a:prstGeom>
        </p:spPr>
        <p:txBody>
          <a:bodyPr spcFirstLastPara="1" wrap="square" lIns="0" tIns="0" rIns="0" bIns="0" anchor="t" anchorCtr="0">
            <a:noAutofit/>
          </a:bodyPr>
          <a:lstStyle/>
          <a:p>
            <a:pPr marL="0" lvl="0" indent="0" algn="l" rtl="0">
              <a:spcBef>
                <a:spcPts val="0"/>
              </a:spcBef>
              <a:buNone/>
            </a:pPr>
            <a:r>
              <a:rPr lang="en" sz="2800" dirty="0"/>
              <a:t>Data Base Management Systems</a:t>
            </a:r>
            <a:endParaRPr sz="2800" dirty="0"/>
          </a:p>
        </p:txBody>
      </p:sp>
      <p:sp>
        <p:nvSpPr>
          <p:cNvPr id="112" name="Google Shape;112;p19"/>
          <p:cNvSpPr txBox="1">
            <a:spLocks noGrp="1"/>
          </p:cNvSpPr>
          <p:nvPr>
            <p:ph type="subTitle" idx="4294967295"/>
          </p:nvPr>
        </p:nvSpPr>
        <p:spPr>
          <a:xfrm>
            <a:off x="390889" y="1777572"/>
            <a:ext cx="3760934" cy="2808388"/>
          </a:xfrm>
          <a:prstGeom prst="rect">
            <a:avLst/>
          </a:prstGeom>
        </p:spPr>
        <p:txBody>
          <a:bodyPr spcFirstLastPara="1" wrap="square" lIns="0" tIns="0" rIns="0" bIns="0" anchor="t" anchorCtr="0">
            <a:noAutofit/>
          </a:bodyPr>
          <a:lstStyle/>
          <a:p>
            <a:r>
              <a:rPr lang="en-US" sz="1800" dirty="0"/>
              <a:t>A </a:t>
            </a:r>
            <a:r>
              <a:rPr lang="en-US" sz="1800" b="1" dirty="0"/>
              <a:t>Database Management System (DBMS)</a:t>
            </a:r>
            <a:r>
              <a:rPr lang="en-US" sz="1800" dirty="0"/>
              <a:t> is software that helps users store, organize, retrieve, and manage data efficiently. It's like a structured digital filing system that ensures data is accessible, secure, and easy to manipulate.</a:t>
            </a:r>
          </a:p>
          <a:p>
            <a:pPr marL="0" lvl="0" indent="0" algn="l" rtl="0">
              <a:spcBef>
                <a:spcPts val="600"/>
              </a:spcBef>
              <a:spcAft>
                <a:spcPts val="0"/>
              </a:spcAft>
              <a:buNone/>
            </a:pPr>
            <a:endParaRPr sz="1800" dirty="0">
              <a:latin typeface="Lexend Deca" panose="020B0604020202020204" charset="-78"/>
              <a:cs typeface="Lexend Deca" panose="020B0604020202020204" charset="-78"/>
            </a:endParaRPr>
          </a:p>
        </p:txBody>
      </p:sp>
      <p:sp>
        <p:nvSpPr>
          <p:cNvPr id="113" name="Google Shape;113;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14" name="Google Shape;114;p19"/>
          <p:cNvPicPr preferRelativeResize="0"/>
          <p:nvPr/>
        </p:nvPicPr>
        <p:blipFill>
          <a:blip r:embed="rId4">
            <a:alphaModFix/>
          </a:blip>
          <a:stretch>
            <a:fillRect/>
          </a:stretch>
        </p:blipFill>
        <p:spPr>
          <a:xfrm>
            <a:off x="4386955" y="1434470"/>
            <a:ext cx="481900" cy="555275"/>
          </a:xfrm>
          <a:prstGeom prst="rect">
            <a:avLst/>
          </a:prstGeom>
          <a:noFill/>
          <a:ln>
            <a:noFill/>
          </a:ln>
        </p:spPr>
      </p:pic>
      <p:pic>
        <p:nvPicPr>
          <p:cNvPr id="115" name="Google Shape;115;p19"/>
          <p:cNvPicPr preferRelativeResize="0"/>
          <p:nvPr/>
        </p:nvPicPr>
        <p:blipFill>
          <a:blip r:embed="rId5">
            <a:alphaModFix/>
          </a:blip>
          <a:stretch>
            <a:fillRect/>
          </a:stretch>
        </p:blipFill>
        <p:spPr>
          <a:xfrm>
            <a:off x="4569684" y="1556163"/>
            <a:ext cx="481900" cy="555275"/>
          </a:xfrm>
          <a:prstGeom prst="rect">
            <a:avLst/>
          </a:prstGeom>
          <a:noFill/>
          <a:ln>
            <a:noFill/>
          </a:ln>
        </p:spPr>
      </p:pic>
      <p:pic>
        <p:nvPicPr>
          <p:cNvPr id="116" name="Google Shape;116;p19"/>
          <p:cNvPicPr preferRelativeResize="0"/>
          <p:nvPr/>
        </p:nvPicPr>
        <p:blipFill>
          <a:blip r:embed="rId6">
            <a:alphaModFix/>
          </a:blip>
          <a:stretch>
            <a:fillRect/>
          </a:stretch>
        </p:blipFill>
        <p:spPr>
          <a:xfrm>
            <a:off x="5654025" y="2170138"/>
            <a:ext cx="1111472" cy="961913"/>
          </a:xfrm>
          <a:prstGeom prst="rect">
            <a:avLst/>
          </a:prstGeom>
          <a:noFill/>
          <a:ln>
            <a:noFill/>
          </a:ln>
        </p:spPr>
      </p:pic>
      <p:pic>
        <p:nvPicPr>
          <p:cNvPr id="117" name="Google Shape;117;p19"/>
          <p:cNvPicPr preferRelativeResize="0"/>
          <p:nvPr/>
        </p:nvPicPr>
        <p:blipFill>
          <a:blip r:embed="rId6">
            <a:alphaModFix/>
          </a:blip>
          <a:stretch>
            <a:fillRect/>
          </a:stretch>
        </p:blipFill>
        <p:spPr>
          <a:xfrm>
            <a:off x="5654025" y="1777572"/>
            <a:ext cx="1111472" cy="961913"/>
          </a:xfrm>
          <a:prstGeom prst="rect">
            <a:avLst/>
          </a:prstGeom>
          <a:noFill/>
          <a:ln>
            <a:noFill/>
          </a:ln>
        </p:spPr>
      </p:pic>
      <p:pic>
        <p:nvPicPr>
          <p:cNvPr id="118" name="Google Shape;118;p19"/>
          <p:cNvPicPr preferRelativeResize="0"/>
          <p:nvPr/>
        </p:nvPicPr>
        <p:blipFill>
          <a:blip r:embed="rId7">
            <a:alphaModFix/>
          </a:blip>
          <a:stretch>
            <a:fillRect/>
          </a:stretch>
        </p:blipFill>
        <p:spPr>
          <a:xfrm>
            <a:off x="5587011" y="756240"/>
            <a:ext cx="1245500" cy="799942"/>
          </a:xfrm>
          <a:prstGeom prst="rect">
            <a:avLst/>
          </a:prstGeom>
          <a:noFill/>
          <a:ln>
            <a:noFill/>
          </a:ln>
        </p:spPr>
      </p:pic>
      <p:pic>
        <p:nvPicPr>
          <p:cNvPr id="119" name="Google Shape;119;p19"/>
          <p:cNvPicPr preferRelativeResize="0"/>
          <p:nvPr/>
        </p:nvPicPr>
        <p:blipFill>
          <a:blip r:embed="rId8">
            <a:alphaModFix/>
          </a:blip>
          <a:stretch>
            <a:fillRect/>
          </a:stretch>
        </p:blipFill>
        <p:spPr>
          <a:xfrm>
            <a:off x="7380302" y="1666762"/>
            <a:ext cx="848475" cy="555275"/>
          </a:xfrm>
          <a:prstGeom prst="rect">
            <a:avLst/>
          </a:prstGeom>
          <a:noFill/>
          <a:ln>
            <a:noFill/>
          </a:ln>
        </p:spPr>
      </p:pic>
      <p:cxnSp>
        <p:nvCxnSpPr>
          <p:cNvPr id="120" name="Google Shape;120;p19"/>
          <p:cNvCxnSpPr/>
          <p:nvPr/>
        </p:nvCxnSpPr>
        <p:spPr>
          <a:xfrm>
            <a:off x="6958825" y="3257288"/>
            <a:ext cx="664200" cy="383400"/>
          </a:xfrm>
          <a:prstGeom prst="straightConnector1">
            <a:avLst/>
          </a:prstGeom>
          <a:noFill/>
          <a:ln w="19050" cap="rnd" cmpd="sng">
            <a:solidFill>
              <a:schemeClr val="accent3"/>
            </a:solidFill>
            <a:prstDash val="dash"/>
            <a:round/>
            <a:headEnd type="none" w="med" len="med"/>
            <a:tailEnd type="none" w="med" len="med"/>
          </a:ln>
        </p:spPr>
      </p:cxnSp>
      <p:cxnSp>
        <p:nvCxnSpPr>
          <p:cNvPr id="121" name="Google Shape;121;p19"/>
          <p:cNvCxnSpPr/>
          <p:nvPr/>
        </p:nvCxnSpPr>
        <p:spPr>
          <a:xfrm>
            <a:off x="4910575" y="2035238"/>
            <a:ext cx="559800" cy="323100"/>
          </a:xfrm>
          <a:prstGeom prst="straightConnector1">
            <a:avLst/>
          </a:prstGeom>
          <a:noFill/>
          <a:ln w="19050" cap="rnd" cmpd="sng">
            <a:solidFill>
              <a:schemeClr val="accent6"/>
            </a:solidFill>
            <a:prstDash val="dash"/>
            <a:round/>
            <a:headEnd type="none" w="med" len="med"/>
            <a:tailEnd type="none" w="med" len="med"/>
          </a:ln>
        </p:spPr>
      </p:cxnSp>
      <p:pic>
        <p:nvPicPr>
          <p:cNvPr id="122" name="Google Shape;122;p19"/>
          <p:cNvPicPr preferRelativeResize="0"/>
          <p:nvPr/>
        </p:nvPicPr>
        <p:blipFill>
          <a:blip r:embed="rId9">
            <a:alphaModFix/>
          </a:blip>
          <a:stretch>
            <a:fillRect/>
          </a:stretch>
        </p:blipFill>
        <p:spPr>
          <a:xfrm>
            <a:off x="7703038" y="1370716"/>
            <a:ext cx="190716" cy="555275"/>
          </a:xfrm>
          <a:prstGeom prst="rect">
            <a:avLst/>
          </a:prstGeom>
          <a:noFill/>
          <a:ln>
            <a:noFill/>
          </a:ln>
        </p:spPr>
      </p:pic>
      <p:cxnSp>
        <p:nvCxnSpPr>
          <p:cNvPr id="123" name="Google Shape;123;p19"/>
          <p:cNvCxnSpPr/>
          <p:nvPr/>
        </p:nvCxnSpPr>
        <p:spPr>
          <a:xfrm flipH="1">
            <a:off x="4637575" y="3181088"/>
            <a:ext cx="936600" cy="540900"/>
          </a:xfrm>
          <a:prstGeom prst="straightConnector1">
            <a:avLst/>
          </a:prstGeom>
          <a:noFill/>
          <a:ln w="19050" cap="rnd" cmpd="sng">
            <a:solidFill>
              <a:schemeClr val="accent3"/>
            </a:solidFill>
            <a:prstDash val="dash"/>
            <a:round/>
            <a:headEnd type="none" w="med" len="med"/>
            <a:tailEnd type="none" w="med" len="med"/>
          </a:ln>
        </p:spPr>
      </p:cxnSp>
      <p:cxnSp>
        <p:nvCxnSpPr>
          <p:cNvPr id="124" name="Google Shape;124;p19"/>
          <p:cNvCxnSpPr/>
          <p:nvPr/>
        </p:nvCxnSpPr>
        <p:spPr>
          <a:xfrm flipH="1">
            <a:off x="6910225" y="2111438"/>
            <a:ext cx="559800" cy="323100"/>
          </a:xfrm>
          <a:prstGeom prst="straightConnector1">
            <a:avLst/>
          </a:prstGeom>
          <a:noFill/>
          <a:ln w="19050" cap="rnd" cmpd="sng">
            <a:solidFill>
              <a:schemeClr val="accent1"/>
            </a:solidFill>
            <a:prstDash val="dash"/>
            <a:round/>
            <a:headEnd type="none" w="med" len="med"/>
            <a:tailEnd type="none" w="med" len="med"/>
          </a:ln>
        </p:spPr>
      </p:cxnSp>
      <p:pic>
        <p:nvPicPr>
          <p:cNvPr id="125" name="Google Shape;125;p19"/>
          <p:cNvPicPr preferRelativeResize="0"/>
          <p:nvPr/>
        </p:nvPicPr>
        <p:blipFill>
          <a:blip r:embed="rId10">
            <a:alphaModFix/>
          </a:blip>
          <a:stretch>
            <a:fillRect/>
          </a:stretch>
        </p:blipFill>
        <p:spPr>
          <a:xfrm>
            <a:off x="4422863" y="2732996"/>
            <a:ext cx="1019495" cy="1122001"/>
          </a:xfrm>
          <a:prstGeom prst="rect">
            <a:avLst/>
          </a:prstGeom>
          <a:noFill/>
          <a:ln>
            <a:noFill/>
          </a:ln>
        </p:spPr>
      </p:pic>
      <p:pic>
        <p:nvPicPr>
          <p:cNvPr id="126" name="Google Shape;126;p19"/>
          <p:cNvPicPr preferRelativeResize="0"/>
          <p:nvPr/>
        </p:nvPicPr>
        <p:blipFill>
          <a:blip r:embed="rId11">
            <a:alphaModFix/>
          </a:blip>
          <a:stretch>
            <a:fillRect/>
          </a:stretch>
        </p:blipFill>
        <p:spPr>
          <a:xfrm>
            <a:off x="7660716" y="3287994"/>
            <a:ext cx="430025" cy="599150"/>
          </a:xfrm>
          <a:prstGeom prst="rect">
            <a:avLst/>
          </a:prstGeom>
          <a:noFill/>
          <a:ln>
            <a:noFill/>
          </a:ln>
        </p:spPr>
      </p:pic>
      <p:pic>
        <p:nvPicPr>
          <p:cNvPr id="127" name="Google Shape;127;p19"/>
          <p:cNvPicPr preferRelativeResize="0"/>
          <p:nvPr/>
        </p:nvPicPr>
        <p:blipFill>
          <a:blip r:embed="rId12">
            <a:alphaModFix/>
          </a:blip>
          <a:stretch>
            <a:fillRect/>
          </a:stretch>
        </p:blipFill>
        <p:spPr>
          <a:xfrm>
            <a:off x="8034133" y="3448355"/>
            <a:ext cx="430025" cy="599150"/>
          </a:xfrm>
          <a:prstGeom prst="rect">
            <a:avLst/>
          </a:prstGeom>
          <a:noFill/>
          <a:ln>
            <a:noFill/>
          </a:ln>
        </p:spPr>
      </p:pic>
      <p:sp>
        <p:nvSpPr>
          <p:cNvPr id="128" name="Google Shape;128;p19"/>
          <p:cNvSpPr/>
          <p:nvPr/>
        </p:nvSpPr>
        <p:spPr>
          <a:xfrm>
            <a:off x="6114350" y="1645250"/>
            <a:ext cx="190800" cy="476700"/>
          </a:xfrm>
          <a:prstGeom prst="upDownArrow">
            <a:avLst>
              <a:gd name="adj1" fmla="val 50000"/>
              <a:gd name="adj2" fmla="val 50000"/>
            </a:avLst>
          </a:prstGeom>
          <a:gradFill>
            <a:gsLst>
              <a:gs pos="0">
                <a:schemeClr val="accent4"/>
              </a:gs>
              <a:gs pos="100000">
                <a:srgbClr val="00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438241"/>
            <a:ext cx="4021800" cy="60260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CryptoGraphy :</a:t>
            </a:r>
            <a:endParaRPr dirty="0"/>
          </a:p>
        </p:txBody>
      </p:sp>
      <p:sp>
        <p:nvSpPr>
          <p:cNvPr id="151" name="Google Shape;151;p22"/>
          <p:cNvSpPr txBox="1">
            <a:spLocks noGrp="1"/>
          </p:cNvSpPr>
          <p:nvPr>
            <p:ph type="body" idx="1"/>
          </p:nvPr>
        </p:nvSpPr>
        <p:spPr>
          <a:xfrm>
            <a:off x="580549" y="1439354"/>
            <a:ext cx="4424219" cy="3209428"/>
          </a:xfrm>
          <a:prstGeom prst="rect">
            <a:avLst/>
          </a:prstGeom>
        </p:spPr>
        <p:txBody>
          <a:bodyPr spcFirstLastPara="1" wrap="square" lIns="0" tIns="0" rIns="0" bIns="0" anchor="t" anchorCtr="0">
            <a:noAutofit/>
          </a:bodyPr>
          <a:lstStyle/>
          <a:p>
            <a:pPr marL="0" lvl="0" indent="0">
              <a:buNone/>
            </a:pPr>
            <a:r>
              <a:rPr lang="en-US" sz="2000" b="1" dirty="0"/>
              <a:t>Cryptography</a:t>
            </a:r>
            <a:r>
              <a:rPr lang="en-US" sz="2000" dirty="0"/>
              <a:t> is the science of securing information by converting it into an unreadable format that can only be deciphered by authorized parties. It's the backbone of data security, ensuring confidentiality, integrity, and authentication in digital communication.</a:t>
            </a:r>
            <a:endParaRPr sz="2000" dirty="0">
              <a:latin typeface="Lexend Deca" panose="020B0604020202020204" charset="-78"/>
              <a:cs typeface="Lexend Deca" panose="020B0604020202020204" charset="-78"/>
            </a:endParaRP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53" name="Google Shape;153;p22"/>
          <p:cNvPicPr preferRelativeResize="0"/>
          <p:nvPr/>
        </p:nvPicPr>
        <p:blipFill rotWithShape="1">
          <a:blip r:embed="rId3">
            <a:alphaModFix/>
          </a:blip>
          <a:srcRect r="9958"/>
          <a:stretch/>
        </p:blipFill>
        <p:spPr>
          <a:xfrm>
            <a:off x="5256055" y="1040850"/>
            <a:ext cx="3224520" cy="2728432"/>
          </a:xfrm>
          <a:prstGeom prst="hexagon">
            <a:avLst>
              <a:gd name="adj" fmla="val 25000"/>
              <a:gd name="vf" fmla="val 115470"/>
            </a:avLst>
          </a:prstGeom>
          <a:noFill/>
          <a:ln>
            <a:noFill/>
          </a:ln>
          <a:effectLst>
            <a:outerShdw blurRad="257175" dist="57150" dir="5400000" algn="bl" rotWithShape="0">
              <a:schemeClr val="dk1">
                <a:alpha val="5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A98818E9-539A-9C1A-5B62-2DC673860B24}"/>
            </a:ext>
          </a:extLst>
        </p:cNvPr>
        <p:cNvGrpSpPr/>
        <p:nvPr/>
      </p:nvGrpSpPr>
      <p:grpSpPr>
        <a:xfrm>
          <a:off x="0" y="0"/>
          <a:ext cx="0" cy="0"/>
          <a:chOff x="0" y="0"/>
          <a:chExt cx="0" cy="0"/>
        </a:xfrm>
      </p:grpSpPr>
      <p:sp>
        <p:nvSpPr>
          <p:cNvPr id="71" name="Google Shape;71;p14">
            <a:extLst>
              <a:ext uri="{FF2B5EF4-FFF2-40B4-BE49-F238E27FC236}">
                <a16:creationId xmlns:a16="http://schemas.microsoft.com/office/drawing/2014/main" id="{934A3E1C-DE02-6886-7208-95BC9B2E9EB8}"/>
              </a:ext>
            </a:extLst>
          </p:cNvPr>
          <p:cNvSpPr txBox="1">
            <a:spLocks noGrp="1"/>
          </p:cNvSpPr>
          <p:nvPr>
            <p:ph type="title"/>
          </p:nvPr>
        </p:nvSpPr>
        <p:spPr>
          <a:xfrm>
            <a:off x="580550" y="355987"/>
            <a:ext cx="6014400" cy="52351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N</a:t>
            </a:r>
            <a:r>
              <a:rPr lang="en-IN" dirty="0" err="1"/>
              <a:t>etworking</a:t>
            </a:r>
            <a:endParaRPr dirty="0"/>
          </a:p>
        </p:txBody>
      </p:sp>
      <p:sp>
        <p:nvSpPr>
          <p:cNvPr id="75" name="Google Shape;75;p14">
            <a:extLst>
              <a:ext uri="{FF2B5EF4-FFF2-40B4-BE49-F238E27FC236}">
                <a16:creationId xmlns:a16="http://schemas.microsoft.com/office/drawing/2014/main" id="{61E84512-BA46-662B-200B-F9249EF7438C}"/>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6" name="Rectangle 1">
            <a:extLst>
              <a:ext uri="{FF2B5EF4-FFF2-40B4-BE49-F238E27FC236}">
                <a16:creationId xmlns:a16="http://schemas.microsoft.com/office/drawing/2014/main" id="{E2BB8838-B0D0-453A-9295-CC444C7369C9}"/>
              </a:ext>
            </a:extLst>
          </p:cNvPr>
          <p:cNvSpPr>
            <a:spLocks noGrp="1" noChangeArrowheads="1"/>
          </p:cNvSpPr>
          <p:nvPr>
            <p:ph type="body" idx="1"/>
          </p:nvPr>
        </p:nvSpPr>
        <p:spPr bwMode="auto">
          <a:xfrm>
            <a:off x="328068" y="1219265"/>
            <a:ext cx="8355242" cy="342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t>Networking</a:t>
            </a:r>
            <a:r>
              <a:rPr lang="en-US" sz="1800" dirty="0"/>
              <a:t> refers to the process of connecting and communicating between computers and other devices to share resources, exchange data, and enable digital interactions. It's the backbone of modern internet and cybersecurity.</a:t>
            </a:r>
          </a:p>
          <a:p>
            <a:r>
              <a:rPr lang="en-US" sz="1800" b="1" dirty="0"/>
              <a:t>Key Concepts in Networking:</a:t>
            </a:r>
          </a:p>
          <a:p>
            <a:r>
              <a:rPr lang="en-US" sz="1800" b="1" dirty="0"/>
              <a:t>Nodes &amp; Devices</a:t>
            </a:r>
            <a:r>
              <a:rPr lang="en-US" sz="1800" dirty="0"/>
              <a:t>: Computers, servers, routers, and switches involved in communication.</a:t>
            </a:r>
          </a:p>
          <a:p>
            <a:r>
              <a:rPr lang="en-US" sz="1800" b="1" dirty="0"/>
              <a:t>Protocols</a:t>
            </a:r>
            <a:r>
              <a:rPr lang="en-US" sz="1800" dirty="0"/>
              <a:t>: Rules governing data transmission (e.g., TCP/IP, HTTP, FTP).</a:t>
            </a:r>
          </a:p>
          <a:p>
            <a:r>
              <a:rPr lang="en-US" sz="1800" b="1" dirty="0"/>
              <a:t>IP Addressing</a:t>
            </a:r>
            <a:r>
              <a:rPr lang="en-US" sz="1800" dirty="0"/>
              <a:t>: Identifiers for devices on a network, enabling data routing.</a:t>
            </a:r>
          </a:p>
          <a:p>
            <a:r>
              <a:rPr lang="en-US" sz="1800" b="1" dirty="0"/>
              <a:t>Packets &amp; Routing</a:t>
            </a:r>
            <a:r>
              <a:rPr lang="en-US" sz="1800" dirty="0"/>
              <a:t>: Data is sent in small chunks (packets) through optimized paths.</a:t>
            </a:r>
          </a:p>
        </p:txBody>
      </p:sp>
    </p:spTree>
    <p:extLst>
      <p:ext uri="{BB962C8B-B14F-4D97-AF65-F5344CB8AC3E}">
        <p14:creationId xmlns:p14="http://schemas.microsoft.com/office/powerpoint/2010/main" val="3157028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p:nvPr/>
        </p:nvSpPr>
        <p:spPr>
          <a:xfrm>
            <a:off x="590924" y="1018776"/>
            <a:ext cx="7404485" cy="350692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accent5"/>
              </a:gs>
              <a:gs pos="100000">
                <a:schemeClr val="accent2"/>
              </a:gs>
            </a:gsLst>
            <a:lin ang="10800025" scaled="0"/>
          </a:gradFill>
          <a:ln>
            <a:noFill/>
          </a:ln>
          <a:effectLst>
            <a:outerShdw blurRad="200025"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txBox="1">
            <a:spLocks noGrp="1"/>
          </p:cNvSpPr>
          <p:nvPr>
            <p:ph type="title"/>
          </p:nvPr>
        </p:nvSpPr>
        <p:spPr>
          <a:xfrm>
            <a:off x="580550" y="205975"/>
            <a:ext cx="6014400" cy="59674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Cyber Thraet Maps</a:t>
            </a:r>
            <a:endParaRPr dirty="0"/>
          </a:p>
        </p:txBody>
      </p:sp>
      <p:sp>
        <p:nvSpPr>
          <p:cNvPr id="235" name="Google Shape;235;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37" name="Google Shape;237;p26"/>
          <p:cNvPicPr preferRelativeResize="0"/>
          <p:nvPr/>
        </p:nvPicPr>
        <p:blipFill>
          <a:blip r:embed="rId3">
            <a:alphaModFix/>
          </a:blip>
          <a:stretch>
            <a:fillRect/>
          </a:stretch>
        </p:blipFill>
        <p:spPr>
          <a:xfrm>
            <a:off x="1148591" y="2123546"/>
            <a:ext cx="185882" cy="202500"/>
          </a:xfrm>
          <a:prstGeom prst="rect">
            <a:avLst/>
          </a:prstGeom>
          <a:noFill/>
          <a:ln>
            <a:noFill/>
          </a:ln>
        </p:spPr>
      </p:pic>
      <p:pic>
        <p:nvPicPr>
          <p:cNvPr id="238" name="Google Shape;238;p26"/>
          <p:cNvPicPr preferRelativeResize="0"/>
          <p:nvPr/>
        </p:nvPicPr>
        <p:blipFill>
          <a:blip r:embed="rId3">
            <a:alphaModFix/>
          </a:blip>
          <a:stretch>
            <a:fillRect/>
          </a:stretch>
        </p:blipFill>
        <p:spPr>
          <a:xfrm>
            <a:off x="2634266" y="3546021"/>
            <a:ext cx="185882" cy="202500"/>
          </a:xfrm>
          <a:prstGeom prst="rect">
            <a:avLst/>
          </a:prstGeom>
          <a:noFill/>
          <a:ln>
            <a:noFill/>
          </a:ln>
        </p:spPr>
      </p:pic>
      <p:pic>
        <p:nvPicPr>
          <p:cNvPr id="239" name="Google Shape;239;p26"/>
          <p:cNvPicPr preferRelativeResize="0"/>
          <p:nvPr/>
        </p:nvPicPr>
        <p:blipFill>
          <a:blip r:embed="rId3">
            <a:alphaModFix/>
          </a:blip>
          <a:stretch>
            <a:fillRect/>
          </a:stretch>
        </p:blipFill>
        <p:spPr>
          <a:xfrm>
            <a:off x="3582816" y="1921046"/>
            <a:ext cx="185882" cy="202500"/>
          </a:xfrm>
          <a:prstGeom prst="rect">
            <a:avLst/>
          </a:prstGeom>
          <a:noFill/>
          <a:ln>
            <a:noFill/>
          </a:ln>
        </p:spPr>
      </p:pic>
      <p:pic>
        <p:nvPicPr>
          <p:cNvPr id="240" name="Google Shape;240;p26"/>
          <p:cNvPicPr preferRelativeResize="0"/>
          <p:nvPr/>
        </p:nvPicPr>
        <p:blipFill>
          <a:blip r:embed="rId3">
            <a:alphaModFix/>
          </a:blip>
          <a:stretch>
            <a:fillRect/>
          </a:stretch>
        </p:blipFill>
        <p:spPr>
          <a:xfrm>
            <a:off x="4291291" y="3831871"/>
            <a:ext cx="185882" cy="202500"/>
          </a:xfrm>
          <a:prstGeom prst="rect">
            <a:avLst/>
          </a:prstGeom>
          <a:noFill/>
          <a:ln>
            <a:noFill/>
          </a:ln>
        </p:spPr>
      </p:pic>
      <p:pic>
        <p:nvPicPr>
          <p:cNvPr id="241" name="Google Shape;241;p26"/>
          <p:cNvPicPr preferRelativeResize="0"/>
          <p:nvPr/>
        </p:nvPicPr>
        <p:blipFill>
          <a:blip r:embed="rId3">
            <a:alphaModFix/>
          </a:blip>
          <a:stretch>
            <a:fillRect/>
          </a:stretch>
        </p:blipFill>
        <p:spPr>
          <a:xfrm>
            <a:off x="6187641" y="2326046"/>
            <a:ext cx="185882" cy="202500"/>
          </a:xfrm>
          <a:prstGeom prst="rect">
            <a:avLst/>
          </a:prstGeom>
          <a:noFill/>
          <a:ln>
            <a:noFill/>
          </a:ln>
        </p:spPr>
      </p:pic>
      <p:pic>
        <p:nvPicPr>
          <p:cNvPr id="242" name="Google Shape;242;p26"/>
          <p:cNvPicPr preferRelativeResize="0"/>
          <p:nvPr/>
        </p:nvPicPr>
        <p:blipFill>
          <a:blip r:embed="rId3">
            <a:alphaModFix/>
          </a:blip>
          <a:stretch>
            <a:fillRect/>
          </a:stretch>
        </p:blipFill>
        <p:spPr>
          <a:xfrm>
            <a:off x="6744441" y="3896571"/>
            <a:ext cx="185882" cy="20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580550" y="205975"/>
            <a:ext cx="6014400" cy="45924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CIA Triad</a:t>
            </a:r>
            <a:endParaRPr dirty="0"/>
          </a:p>
        </p:txBody>
      </p:sp>
      <p:sp>
        <p:nvSpPr>
          <p:cNvPr id="266" name="Google Shape;266;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67" name="Google Shape;267;p29"/>
          <p:cNvGrpSpPr/>
          <p:nvPr/>
        </p:nvGrpSpPr>
        <p:grpSpPr>
          <a:xfrm>
            <a:off x="5733225" y="2944610"/>
            <a:ext cx="3201369" cy="1384500"/>
            <a:chOff x="6038025" y="2598925"/>
            <a:chExt cx="3201369" cy="1384500"/>
          </a:xfrm>
        </p:grpSpPr>
        <p:cxnSp>
          <p:nvCxnSpPr>
            <p:cNvPr id="268" name="Google Shape;268;p29"/>
            <p:cNvCxnSpPr/>
            <p:nvPr/>
          </p:nvCxnSpPr>
          <p:spPr>
            <a:xfrm>
              <a:off x="6038025" y="3312550"/>
              <a:ext cx="582000" cy="0"/>
            </a:xfrm>
            <a:prstGeom prst="straightConnector1">
              <a:avLst/>
            </a:prstGeom>
            <a:noFill/>
            <a:ln w="9525" cap="flat" cmpd="sng">
              <a:solidFill>
                <a:schemeClr val="lt1"/>
              </a:solidFill>
              <a:prstDash val="solid"/>
              <a:round/>
              <a:headEnd type="none" w="sm" len="sm"/>
              <a:tailEnd type="none" w="sm" len="sm"/>
            </a:ln>
          </p:spPr>
        </p:cxnSp>
        <p:sp>
          <p:nvSpPr>
            <p:cNvPr id="269" name="Google Shape;269;p29"/>
            <p:cNvSpPr txBox="1"/>
            <p:nvPr/>
          </p:nvSpPr>
          <p:spPr>
            <a:xfrm>
              <a:off x="6640485" y="2598925"/>
              <a:ext cx="2598909"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lt1"/>
                  </a:solidFill>
                  <a:latin typeface="Lexend Deca" panose="020B0604020202020204" charset="-78"/>
                  <a:ea typeface="Muli"/>
                  <a:cs typeface="Lexend Deca" panose="020B0604020202020204" charset="-78"/>
                  <a:sym typeface="Muli"/>
                </a:rPr>
                <a:t>Availability</a:t>
              </a:r>
              <a:endParaRPr sz="1200" dirty="0">
                <a:solidFill>
                  <a:schemeClr val="lt1"/>
                </a:solidFill>
                <a:latin typeface="Lexend Deca" panose="020B0604020202020204" charset="-78"/>
                <a:ea typeface="Muli"/>
                <a:cs typeface="Lexend Deca" panose="020B0604020202020204" charset="-78"/>
                <a:sym typeface="Muli"/>
              </a:endParaRPr>
            </a:p>
            <a:p>
              <a:pPr marL="0" lvl="0" indent="0" algn="l" rtl="0">
                <a:spcBef>
                  <a:spcPts val="0"/>
                </a:spcBef>
                <a:spcAft>
                  <a:spcPts val="0"/>
                </a:spcAft>
                <a:buNone/>
              </a:pPr>
              <a:endParaRPr lang="en-US" sz="1200" dirty="0">
                <a:solidFill>
                  <a:schemeClr val="lt1"/>
                </a:solidFill>
                <a:latin typeface="Lexend Deca" panose="020B0604020202020204" charset="-78"/>
                <a:ea typeface="Muli"/>
                <a:cs typeface="Lexend Deca" panose="020B0604020202020204" charset="-78"/>
                <a:sym typeface="Muli"/>
              </a:endParaRPr>
            </a:p>
            <a:p>
              <a:pPr lvl="0"/>
              <a:r>
                <a:rPr lang="en-US" sz="1050" dirty="0">
                  <a:solidFill>
                    <a:schemeClr val="bg1"/>
                  </a:solidFill>
                </a:rPr>
                <a:t>Ensuring that data and systems are accessible when needed. Measures like redundancy, load balancing, and disaster recovery help maintain availability.</a:t>
              </a:r>
              <a:endParaRPr sz="1050" dirty="0">
                <a:solidFill>
                  <a:schemeClr val="bg1"/>
                </a:solidFill>
                <a:latin typeface="Lexend Deca" panose="020B0604020202020204" charset="-78"/>
                <a:ea typeface="Muli"/>
                <a:cs typeface="Lexend Deca" panose="020B0604020202020204" charset="-78"/>
                <a:sym typeface="Muli"/>
              </a:endParaRPr>
            </a:p>
          </p:txBody>
        </p:sp>
        <p:sp>
          <p:nvSpPr>
            <p:cNvPr id="270" name="Google Shape;270;p29"/>
            <p:cNvSpPr/>
            <p:nvPr/>
          </p:nvSpPr>
          <p:spPr>
            <a:xfrm>
              <a:off x="6424027" y="3212150"/>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Lexend Deca"/>
                  <a:ea typeface="Lexend Deca"/>
                  <a:cs typeface="Lexend Deca"/>
                  <a:sym typeface="Lexend Deca"/>
                </a:rPr>
                <a:t>3</a:t>
              </a:r>
              <a:endParaRPr sz="800">
                <a:solidFill>
                  <a:schemeClr val="dk1"/>
                </a:solidFill>
                <a:latin typeface="Lexend Deca"/>
                <a:ea typeface="Lexend Deca"/>
                <a:cs typeface="Lexend Deca"/>
                <a:sym typeface="Lexend Deca"/>
              </a:endParaRPr>
            </a:p>
          </p:txBody>
        </p:sp>
      </p:grpSp>
      <p:grpSp>
        <p:nvGrpSpPr>
          <p:cNvPr id="272" name="Google Shape;272;p29"/>
          <p:cNvGrpSpPr/>
          <p:nvPr/>
        </p:nvGrpSpPr>
        <p:grpSpPr>
          <a:xfrm>
            <a:off x="153564" y="2172128"/>
            <a:ext cx="3228818" cy="1384500"/>
            <a:chOff x="458364" y="1844098"/>
            <a:chExt cx="3172686" cy="1384500"/>
          </a:xfrm>
        </p:grpSpPr>
        <p:sp>
          <p:nvSpPr>
            <p:cNvPr id="273" name="Google Shape;273;p29"/>
            <p:cNvSpPr txBox="1"/>
            <p:nvPr/>
          </p:nvSpPr>
          <p:spPr>
            <a:xfrm>
              <a:off x="458364" y="1844098"/>
              <a:ext cx="2037123"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solidFill>
                    <a:schemeClr val="lt1"/>
                  </a:solidFill>
                  <a:latin typeface="Lexend Deca" panose="020B0604020202020204" charset="-78"/>
                  <a:ea typeface="Muli"/>
                  <a:cs typeface="Lexend Deca" panose="020B0604020202020204" charset="-78"/>
                  <a:sym typeface="Muli"/>
                </a:rPr>
                <a:t>Integrity</a:t>
              </a:r>
            </a:p>
            <a:p>
              <a:pPr marL="0" lvl="0" indent="0" algn="r" rtl="0">
                <a:spcBef>
                  <a:spcPts val="0"/>
                </a:spcBef>
                <a:spcAft>
                  <a:spcPts val="0"/>
                </a:spcAft>
                <a:buNone/>
              </a:pPr>
              <a:endParaRPr sz="1200" dirty="0">
                <a:solidFill>
                  <a:schemeClr val="lt1"/>
                </a:solidFill>
                <a:latin typeface="Lexend Deca" panose="020B0604020202020204" charset="-78"/>
                <a:ea typeface="Muli"/>
                <a:cs typeface="Lexend Deca" panose="020B0604020202020204" charset="-78"/>
                <a:sym typeface="Muli"/>
              </a:endParaRPr>
            </a:p>
            <a:p>
              <a:pPr lvl="0" algn="r"/>
              <a:r>
                <a:rPr lang="en-US" sz="1050" dirty="0">
                  <a:solidFill>
                    <a:schemeClr val="bg1"/>
                  </a:solidFill>
                </a:rPr>
                <a:t>Guaranteeing that data is accurate and unaltered. Hashing, digital signatures, and checksums help prevent unauthorized modifications.</a:t>
              </a:r>
              <a:endParaRPr sz="1050" dirty="0">
                <a:solidFill>
                  <a:schemeClr val="bg1"/>
                </a:solidFill>
                <a:latin typeface="Lexend Deca" panose="020B0604020202020204" charset="-78"/>
                <a:ea typeface="Muli"/>
                <a:cs typeface="Lexend Deca" panose="020B0604020202020204" charset="-78"/>
                <a:sym typeface="Muli"/>
              </a:endParaRPr>
            </a:p>
          </p:txBody>
        </p:sp>
        <p:cxnSp>
          <p:nvCxnSpPr>
            <p:cNvPr id="274" name="Google Shape;274;p29"/>
            <p:cNvCxnSpPr/>
            <p:nvPr/>
          </p:nvCxnSpPr>
          <p:spPr>
            <a:xfrm rot="10800000">
              <a:off x="2587350" y="2536350"/>
              <a:ext cx="1043700" cy="0"/>
            </a:xfrm>
            <a:prstGeom prst="straightConnector1">
              <a:avLst/>
            </a:prstGeom>
            <a:noFill/>
            <a:ln w="9525" cap="flat" cmpd="sng">
              <a:solidFill>
                <a:schemeClr val="lt1"/>
              </a:solidFill>
              <a:prstDash val="solid"/>
              <a:round/>
              <a:headEnd type="none" w="sm" len="sm"/>
              <a:tailEnd type="none" w="sm" len="sm"/>
            </a:ln>
          </p:spPr>
        </p:cxnSp>
        <p:sp>
          <p:nvSpPr>
            <p:cNvPr id="275" name="Google Shape;275;p29"/>
            <p:cNvSpPr/>
            <p:nvPr/>
          </p:nvSpPr>
          <p:spPr>
            <a:xfrm>
              <a:off x="2523501" y="2431050"/>
              <a:ext cx="198600" cy="19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dirty="0">
                  <a:solidFill>
                    <a:schemeClr val="dk1"/>
                  </a:solidFill>
                  <a:latin typeface="Lexend Deca"/>
                  <a:ea typeface="Lexend Deca"/>
                  <a:cs typeface="Lexend Deca"/>
                  <a:sym typeface="Lexend Deca"/>
                </a:rPr>
                <a:t>2</a:t>
              </a:r>
              <a:endParaRPr sz="800" dirty="0">
                <a:solidFill>
                  <a:schemeClr val="dk1"/>
                </a:solidFill>
                <a:latin typeface="Lexend Deca"/>
                <a:ea typeface="Lexend Deca"/>
                <a:cs typeface="Lexend Deca"/>
                <a:sym typeface="Lexend Deca"/>
              </a:endParaRPr>
            </a:p>
          </p:txBody>
        </p:sp>
      </p:grpSp>
      <p:grpSp>
        <p:nvGrpSpPr>
          <p:cNvPr id="277" name="Google Shape;277;p29"/>
          <p:cNvGrpSpPr/>
          <p:nvPr/>
        </p:nvGrpSpPr>
        <p:grpSpPr>
          <a:xfrm>
            <a:off x="4603299" y="1270945"/>
            <a:ext cx="4331296" cy="1384500"/>
            <a:chOff x="4908100" y="889950"/>
            <a:chExt cx="3599586" cy="1384500"/>
          </a:xfrm>
        </p:grpSpPr>
        <p:cxnSp>
          <p:nvCxnSpPr>
            <p:cNvPr id="278" name="Google Shape;278;p29"/>
            <p:cNvCxnSpPr/>
            <p:nvPr/>
          </p:nvCxnSpPr>
          <p:spPr>
            <a:xfrm>
              <a:off x="4908100" y="1593250"/>
              <a:ext cx="1715100" cy="0"/>
            </a:xfrm>
            <a:prstGeom prst="straightConnector1">
              <a:avLst/>
            </a:prstGeom>
            <a:noFill/>
            <a:ln w="9525" cap="flat" cmpd="sng">
              <a:solidFill>
                <a:schemeClr val="lt1"/>
              </a:solidFill>
              <a:prstDash val="solid"/>
              <a:round/>
              <a:headEnd type="none" w="sm" len="sm"/>
              <a:tailEnd type="none" w="sm" len="sm"/>
            </a:ln>
          </p:spPr>
        </p:cxnSp>
        <p:sp>
          <p:nvSpPr>
            <p:cNvPr id="279" name="Google Shape;279;p29"/>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lt1"/>
                  </a:solidFill>
                  <a:latin typeface="Lexend Deca" panose="020B0604020202020204" charset="-78"/>
                  <a:ea typeface="Muli"/>
                  <a:cs typeface="Lexend Deca" panose="020B0604020202020204" charset="-78"/>
                  <a:sym typeface="Muli"/>
                </a:rPr>
                <a:t>Confindentiality</a:t>
              </a:r>
              <a:endParaRPr sz="1200" dirty="0">
                <a:solidFill>
                  <a:schemeClr val="lt1"/>
                </a:solidFill>
                <a:latin typeface="Lexend Deca" panose="020B0604020202020204" charset="-78"/>
                <a:ea typeface="Muli"/>
                <a:cs typeface="Lexend Deca" panose="020B0604020202020204" charset="-78"/>
                <a:sym typeface="Muli"/>
              </a:endParaRPr>
            </a:p>
            <a:p>
              <a:pPr lvl="0"/>
              <a:r>
                <a:rPr lang="en-US" sz="1050" dirty="0">
                  <a:solidFill>
                    <a:schemeClr val="bg1"/>
                  </a:solidFill>
                </a:rPr>
                <a:t>Ensuring that data is only accessible to authorized users. Techniques like encryption, access control, and authentication help maintain confidentiality.</a:t>
              </a:r>
              <a:endParaRPr sz="1050" dirty="0">
                <a:solidFill>
                  <a:schemeClr val="bg1"/>
                </a:solidFill>
                <a:latin typeface="Lexend Deca" panose="020B0604020202020204" charset="-78"/>
                <a:ea typeface="Muli"/>
                <a:cs typeface="Lexend Deca" panose="020B0604020202020204" charset="-78"/>
                <a:sym typeface="Muli"/>
              </a:endParaRPr>
            </a:p>
          </p:txBody>
        </p:sp>
        <p:sp>
          <p:nvSpPr>
            <p:cNvPr id="280" name="Google Shape;280;p29"/>
            <p:cNvSpPr/>
            <p:nvPr/>
          </p:nvSpPr>
          <p:spPr>
            <a:xfrm>
              <a:off x="6427830" y="1493307"/>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Lexend Deca"/>
                  <a:ea typeface="Lexend Deca"/>
                  <a:cs typeface="Lexend Deca"/>
                  <a:sym typeface="Lexend Deca"/>
                </a:rPr>
                <a:t>1</a:t>
              </a:r>
              <a:endParaRPr sz="800">
                <a:solidFill>
                  <a:schemeClr val="dk1"/>
                </a:solidFill>
                <a:latin typeface="Lexend Deca"/>
                <a:ea typeface="Lexend Deca"/>
                <a:cs typeface="Lexend Deca"/>
                <a:sym typeface="Lexend Deca"/>
              </a:endParaRPr>
            </a:p>
          </p:txBody>
        </p:sp>
      </p:grpSp>
      <p:grpSp>
        <p:nvGrpSpPr>
          <p:cNvPr id="282" name="Google Shape;282;p29"/>
          <p:cNvGrpSpPr/>
          <p:nvPr/>
        </p:nvGrpSpPr>
        <p:grpSpPr>
          <a:xfrm>
            <a:off x="2509794" y="1479150"/>
            <a:ext cx="3514811" cy="3252003"/>
            <a:chOff x="2991269" y="1153325"/>
            <a:chExt cx="3514811" cy="3252003"/>
          </a:xfrm>
        </p:grpSpPr>
        <p:sp>
          <p:nvSpPr>
            <p:cNvPr id="283" name="Google Shape;283;p29"/>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chemeClr val="dk1"/>
            </a:solidFill>
            <a:ln>
              <a:noFill/>
            </a:ln>
          </p:spPr>
        </p:sp>
        <p:sp>
          <p:nvSpPr>
            <p:cNvPr id="284" name="Google Shape;284;p29"/>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3"/>
            </a:solidFill>
            <a:ln>
              <a:noFill/>
            </a:ln>
          </p:spPr>
        </p:sp>
        <p:sp>
          <p:nvSpPr>
            <p:cNvPr id="285" name="Google Shape;285;p29"/>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sp>
        <p:sp>
          <p:nvSpPr>
            <p:cNvPr id="286" name="Google Shape;286;p29"/>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chemeClr val="dk1"/>
            </a:solidFill>
            <a:ln>
              <a:noFill/>
            </a:ln>
          </p:spPr>
        </p:sp>
        <p:sp>
          <p:nvSpPr>
            <p:cNvPr id="287" name="Google Shape;287;p29"/>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3"/>
            </a:solidFill>
            <a:ln>
              <a:noFill/>
            </a:ln>
          </p:spPr>
        </p:sp>
        <p:sp>
          <p:nvSpPr>
            <p:cNvPr id="288" name="Google Shape;288;p29"/>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4"/>
            </a:solidFill>
            <a:ln>
              <a:noFill/>
            </a:ln>
          </p:spPr>
        </p:sp>
        <p:sp>
          <p:nvSpPr>
            <p:cNvPr id="289" name="Google Shape;289;p29"/>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3"/>
            </a:solidFill>
            <a:ln>
              <a:noFill/>
            </a:ln>
          </p:spPr>
        </p:sp>
        <p:sp>
          <p:nvSpPr>
            <p:cNvPr id="290" name="Google Shape;290;p29"/>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4"/>
            </a:solidFill>
            <a:ln>
              <a:noFill/>
            </a:ln>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333" name="Google Shape;333;p32"/>
          <p:cNvGrpSpPr/>
          <p:nvPr/>
        </p:nvGrpSpPr>
        <p:grpSpPr>
          <a:xfrm>
            <a:off x="6264690" y="353492"/>
            <a:ext cx="2119546" cy="4396359"/>
            <a:chOff x="2547150" y="238125"/>
            <a:chExt cx="2525675" cy="5238750"/>
          </a:xfrm>
        </p:grpSpPr>
        <p:sp>
          <p:nvSpPr>
            <p:cNvPr id="334" name="Google Shape;334;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accent1"/>
                </a:gs>
                <a:gs pos="100000">
                  <a:schemeClr val="dk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8" name="Google Shape;338;p32"/>
          <p:cNvPicPr preferRelativeResize="0"/>
          <p:nvPr/>
        </p:nvPicPr>
        <p:blipFill rotWithShape="1">
          <a:blip r:embed="rId3">
            <a:alphaModFix/>
          </a:blip>
          <a:srcRect b="23786"/>
          <a:stretch/>
        </p:blipFill>
        <p:spPr>
          <a:xfrm>
            <a:off x="6310913" y="755875"/>
            <a:ext cx="2025525" cy="3631750"/>
          </a:xfrm>
          <a:prstGeom prst="rect">
            <a:avLst/>
          </a:prstGeom>
          <a:noFill/>
          <a:ln>
            <a:noFill/>
          </a:ln>
        </p:spPr>
      </p:pic>
      <p:sp>
        <p:nvSpPr>
          <p:cNvPr id="4" name="Google Shape;349;p33">
            <a:extLst>
              <a:ext uri="{FF2B5EF4-FFF2-40B4-BE49-F238E27FC236}">
                <a16:creationId xmlns:a16="http://schemas.microsoft.com/office/drawing/2014/main" id="{FD522782-F6C7-CA7A-8336-DBE3CEAEA6D3}"/>
              </a:ext>
            </a:extLst>
          </p:cNvPr>
          <p:cNvSpPr txBox="1">
            <a:spLocks/>
          </p:cNvSpPr>
          <p:nvPr/>
        </p:nvSpPr>
        <p:spPr>
          <a:xfrm>
            <a:off x="349008" y="353492"/>
            <a:ext cx="5576692" cy="446281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accent5"/>
              </a:buClr>
              <a:buSzPts val="1800"/>
              <a:buFont typeface="Muli"/>
              <a:buChar char="⬡"/>
              <a:defRPr sz="2400" b="0" i="0" u="none" strike="noStrike" cap="none">
                <a:solidFill>
                  <a:schemeClr val="lt1"/>
                </a:solidFill>
                <a:latin typeface="Muli"/>
                <a:ea typeface="Muli"/>
                <a:cs typeface="Muli"/>
                <a:sym typeface="Muli"/>
              </a:defRPr>
            </a:lvl1pPr>
            <a:lvl2pPr marL="914400" marR="0" lvl="1" indent="-381000" algn="l" rtl="0">
              <a:lnSpc>
                <a:spcPct val="115000"/>
              </a:lnSpc>
              <a:spcBef>
                <a:spcPts val="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2pPr>
            <a:lvl3pPr marL="1371600" marR="0" lvl="2" indent="-381000" algn="l" rtl="0">
              <a:lnSpc>
                <a:spcPct val="115000"/>
              </a:lnSpc>
              <a:spcBef>
                <a:spcPts val="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3pPr>
            <a:lvl4pPr marL="1828800" marR="0" lvl="3"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4pPr>
            <a:lvl5pPr marL="2286000" marR="0" lvl="4"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5pPr>
            <a:lvl6pPr marL="2743200" marR="0" lvl="5"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6pPr>
            <a:lvl7pPr marL="3200400" marR="0" lvl="6"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7pPr>
            <a:lvl8pPr marL="3657600" marR="0" lvl="7"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8pPr>
            <a:lvl9pPr marL="4114800" marR="0" lvl="8"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9pPr>
          </a:lstStyle>
          <a:p>
            <a:pPr marL="114300" indent="0">
              <a:buNone/>
            </a:pPr>
            <a:r>
              <a:rPr lang="en-IN" sz="3200" b="1" dirty="0"/>
              <a:t>Mobile Security</a:t>
            </a:r>
          </a:p>
          <a:p>
            <a:r>
              <a:rPr lang="en-IN" sz="1800" b="1" dirty="0"/>
              <a:t>Threats:</a:t>
            </a:r>
            <a:r>
              <a:rPr lang="en-IN" sz="1800" dirty="0"/>
              <a:t> Malware, phishing, SIM swapping, insecure apps, public Wi-Fi risks.</a:t>
            </a:r>
          </a:p>
          <a:p>
            <a:r>
              <a:rPr lang="en-IN" sz="1800" b="1" dirty="0"/>
              <a:t>Protection Measures:</a:t>
            </a:r>
            <a:endParaRPr lang="en-IN" sz="1800" dirty="0"/>
          </a:p>
          <a:p>
            <a:pPr lvl="1"/>
            <a:r>
              <a:rPr lang="en-IN" sz="1800" dirty="0"/>
              <a:t>Use </a:t>
            </a:r>
            <a:r>
              <a:rPr lang="en-IN" sz="1800" b="1" dirty="0"/>
              <a:t>biometric authentication</a:t>
            </a:r>
            <a:r>
              <a:rPr lang="en-IN" sz="1800" dirty="0"/>
              <a:t> (fingerprint, facial recognition).</a:t>
            </a:r>
          </a:p>
          <a:p>
            <a:pPr lvl="1"/>
            <a:r>
              <a:rPr lang="en-IN" sz="1800" dirty="0"/>
              <a:t>Enable </a:t>
            </a:r>
            <a:r>
              <a:rPr lang="en-IN" sz="1800" b="1" dirty="0"/>
              <a:t>device encryption</a:t>
            </a:r>
            <a:r>
              <a:rPr lang="en-IN" sz="1800" dirty="0"/>
              <a:t> to protect stored data.</a:t>
            </a:r>
          </a:p>
          <a:p>
            <a:pPr lvl="1"/>
            <a:r>
              <a:rPr lang="en-IN" sz="1800" dirty="0"/>
              <a:t>Install apps </a:t>
            </a:r>
            <a:r>
              <a:rPr lang="en-IN" sz="1800" b="1" dirty="0"/>
              <a:t>only from official stores</a:t>
            </a:r>
            <a:r>
              <a:rPr lang="en-IN" sz="1800" dirty="0"/>
              <a:t> (Google Play, Apple App Store).</a:t>
            </a:r>
          </a:p>
          <a:p>
            <a:pPr lvl="1"/>
            <a:r>
              <a:rPr lang="en-IN" sz="1800" dirty="0"/>
              <a:t>Use </a:t>
            </a:r>
            <a:r>
              <a:rPr lang="en-IN" sz="1800" b="1" dirty="0"/>
              <a:t>VPNs</a:t>
            </a:r>
            <a:r>
              <a:rPr lang="en-IN" sz="1800" dirty="0"/>
              <a:t> for secure internet browsing.</a:t>
            </a:r>
          </a:p>
          <a:p>
            <a:pPr lvl="1"/>
            <a:r>
              <a:rPr lang="en-IN" sz="1800" dirty="0"/>
              <a:t>Keep </a:t>
            </a:r>
            <a:r>
              <a:rPr lang="en-IN" sz="1800" b="1" dirty="0"/>
              <a:t>OS and apps updated</a:t>
            </a:r>
            <a:r>
              <a:rPr lang="en-IN" sz="1800" dirty="0"/>
              <a:t> to patch vulnerabilities.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idx="4294967295"/>
          </p:nvPr>
        </p:nvSpPr>
        <p:spPr>
          <a:xfrm>
            <a:off x="985944" y="1341957"/>
            <a:ext cx="3203580" cy="92868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t>Hello!</a:t>
            </a:r>
            <a:endParaRPr sz="7200" dirty="0"/>
          </a:p>
        </p:txBody>
      </p:sp>
      <p:sp>
        <p:nvSpPr>
          <p:cNvPr id="81" name="Google Shape;81;p15"/>
          <p:cNvSpPr txBox="1">
            <a:spLocks noGrp="1"/>
          </p:cNvSpPr>
          <p:nvPr>
            <p:ph type="subTitle" idx="4294967295"/>
          </p:nvPr>
        </p:nvSpPr>
        <p:spPr>
          <a:xfrm>
            <a:off x="371692" y="2571750"/>
            <a:ext cx="5275251" cy="14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700" b="1" dirty="0">
                <a:latin typeface="Lexend Deca" panose="020B0604020202020204" charset="-78"/>
                <a:cs typeface="Lexend Deca" panose="020B0604020202020204" charset="-78"/>
                <a:sym typeface="Muli"/>
              </a:rPr>
              <a:t>I am </a:t>
            </a:r>
            <a:r>
              <a:rPr lang="en" sz="1700" b="1" dirty="0">
                <a:latin typeface="Lexend Deca" panose="020B0604020202020204" charset="-78"/>
                <a:cs typeface="Lexend Deca" panose="020B0604020202020204" charset="-78"/>
              </a:rPr>
              <a:t>HackerSpot…</a:t>
            </a:r>
            <a:endParaRPr sz="1700" b="1" dirty="0">
              <a:latin typeface="Lexend Deca" panose="020B0604020202020204" charset="-78"/>
              <a:cs typeface="Lexend Deca" panose="020B0604020202020204" charset="-78"/>
              <a:sym typeface="Muli"/>
            </a:endParaRPr>
          </a:p>
          <a:p>
            <a:pPr marL="0" lvl="0" indent="0" algn="l" rtl="0">
              <a:spcBef>
                <a:spcPts val="600"/>
              </a:spcBef>
              <a:spcAft>
                <a:spcPts val="0"/>
              </a:spcAft>
              <a:buClr>
                <a:schemeClr val="dk1"/>
              </a:buClr>
              <a:buSzPts val="1100"/>
              <a:buFont typeface="Arial"/>
              <a:buNone/>
            </a:pPr>
            <a:r>
              <a:rPr lang="en" sz="1700" dirty="0">
                <a:latin typeface="Lexend Deca" panose="020B0604020202020204" charset="-78"/>
                <a:cs typeface="Lexend Deca" panose="020B0604020202020204" charset="-78"/>
              </a:rPr>
              <a:t>I am here because I love to give presentations. </a:t>
            </a:r>
            <a:endParaRPr sz="1700" dirty="0">
              <a:latin typeface="Lexend Deca" panose="020B0604020202020204" charset="-78"/>
              <a:cs typeface="Lexend Deca" panose="020B0604020202020204" charset="-78"/>
            </a:endParaRPr>
          </a:p>
          <a:p>
            <a:pPr marL="0" lvl="0" indent="0" algn="l" rtl="0">
              <a:spcBef>
                <a:spcPts val="600"/>
              </a:spcBef>
              <a:spcAft>
                <a:spcPts val="0"/>
              </a:spcAft>
              <a:buClr>
                <a:schemeClr val="dk1"/>
              </a:buClr>
              <a:buSzPts val="1100"/>
              <a:buFont typeface="Arial"/>
              <a:buNone/>
            </a:pPr>
            <a:r>
              <a:rPr lang="en" sz="1700" dirty="0">
                <a:latin typeface="Lexend Deca" panose="020B0604020202020204" charset="-78"/>
                <a:cs typeface="Lexend Deca" panose="020B0604020202020204" charset="-78"/>
              </a:rPr>
              <a:t>You can find me at https://hackerspot.org.in</a:t>
            </a:r>
            <a:endParaRPr sz="1700" b="1" dirty="0">
              <a:latin typeface="Lexend Deca" panose="020B0604020202020204" charset="-78"/>
              <a:cs typeface="Lexend Deca" panose="020B0604020202020204" charset="-78"/>
            </a:endParaRPr>
          </a:p>
        </p:txBody>
      </p:sp>
      <p:sp>
        <p:nvSpPr>
          <p:cNvPr id="83" name="Google Shape;83;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4" name="Picture 3">
            <a:extLst>
              <a:ext uri="{FF2B5EF4-FFF2-40B4-BE49-F238E27FC236}">
                <a16:creationId xmlns:a16="http://schemas.microsoft.com/office/drawing/2014/main" id="{B65B8C46-8001-5B92-9D5E-AF108A4DC434}"/>
              </a:ext>
            </a:extLst>
          </p:cNvPr>
          <p:cNvPicPr>
            <a:picLocks noChangeAspect="1"/>
          </p:cNvPicPr>
          <p:nvPr/>
        </p:nvPicPr>
        <p:blipFill>
          <a:blip r:embed="rId3"/>
          <a:stretch>
            <a:fillRect/>
          </a:stretch>
        </p:blipFill>
        <p:spPr>
          <a:xfrm>
            <a:off x="5646943" y="1713855"/>
            <a:ext cx="3078247" cy="23575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344" name="Google Shape;344;p33"/>
          <p:cNvGrpSpPr/>
          <p:nvPr/>
        </p:nvGrpSpPr>
        <p:grpSpPr>
          <a:xfrm>
            <a:off x="5827040" y="460334"/>
            <a:ext cx="2736410" cy="4222433"/>
            <a:chOff x="2112475" y="238125"/>
            <a:chExt cx="3395050" cy="5238750"/>
          </a:xfrm>
        </p:grpSpPr>
        <p:sp>
          <p:nvSpPr>
            <p:cNvPr id="345" name="Google Shape;345;p33"/>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adFill>
              <a:gsLst>
                <a:gs pos="0">
                  <a:schemeClr val="accent1"/>
                </a:gs>
                <a:gs pos="100000">
                  <a:schemeClr val="dk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33"/>
          <p:cNvSpPr txBox="1">
            <a:spLocks noGrp="1"/>
          </p:cNvSpPr>
          <p:nvPr>
            <p:ph type="body" idx="4294967295"/>
          </p:nvPr>
        </p:nvSpPr>
        <p:spPr>
          <a:xfrm>
            <a:off x="114716" y="118663"/>
            <a:ext cx="5567128" cy="4886069"/>
          </a:xfrm>
          <a:prstGeom prst="rect">
            <a:avLst/>
          </a:prstGeom>
        </p:spPr>
        <p:txBody>
          <a:bodyPr spcFirstLastPara="1" wrap="square" lIns="0" tIns="0" rIns="0" bIns="0" anchor="ctr" anchorCtr="0">
            <a:noAutofit/>
          </a:bodyPr>
          <a:lstStyle/>
          <a:p>
            <a:pPr marL="114300" indent="0">
              <a:buNone/>
            </a:pPr>
            <a:r>
              <a:rPr lang="en-US" sz="2800" b="1" dirty="0"/>
              <a:t>Tablet Security</a:t>
            </a:r>
          </a:p>
          <a:p>
            <a:r>
              <a:rPr lang="en-US" sz="1800" b="1" dirty="0"/>
              <a:t>Threats:</a:t>
            </a:r>
            <a:r>
              <a:rPr lang="en-US" sz="1800" dirty="0"/>
              <a:t> Similar to mobile devices, but also risks from </a:t>
            </a:r>
            <a:r>
              <a:rPr lang="en-US" sz="1800" b="1" dirty="0"/>
              <a:t>shared usage</a:t>
            </a:r>
            <a:r>
              <a:rPr lang="en-US" sz="1800" dirty="0"/>
              <a:t>, app permissions, and weaker security settings.</a:t>
            </a:r>
          </a:p>
          <a:p>
            <a:r>
              <a:rPr lang="en-US" sz="1800" b="1" dirty="0"/>
              <a:t>Protection Measures:</a:t>
            </a:r>
            <a:endParaRPr lang="en-US" sz="1800" dirty="0"/>
          </a:p>
          <a:p>
            <a:pPr lvl="1"/>
            <a:r>
              <a:rPr lang="en-US" sz="1800" dirty="0"/>
              <a:t>Use </a:t>
            </a:r>
            <a:r>
              <a:rPr lang="en-US" sz="1800" b="1" dirty="0"/>
              <a:t>strong passwords/MFA</a:t>
            </a:r>
            <a:r>
              <a:rPr lang="en-US" sz="1800" dirty="0"/>
              <a:t> for accounts.</a:t>
            </a:r>
          </a:p>
          <a:p>
            <a:pPr lvl="1"/>
            <a:r>
              <a:rPr lang="en-US" sz="1800" dirty="0"/>
              <a:t>Limit </a:t>
            </a:r>
            <a:r>
              <a:rPr lang="en-US" sz="1800" b="1" dirty="0"/>
              <a:t>app permissions</a:t>
            </a:r>
            <a:r>
              <a:rPr lang="en-US" sz="1800" dirty="0"/>
              <a:t> to prevent unnecessary access.</a:t>
            </a:r>
          </a:p>
          <a:p>
            <a:pPr lvl="1"/>
            <a:r>
              <a:rPr lang="en-US" sz="1800" dirty="0"/>
              <a:t>Secure </a:t>
            </a:r>
            <a:r>
              <a:rPr lang="en-US" sz="1800" b="1" dirty="0"/>
              <a:t>Wi-Fi connections</a:t>
            </a:r>
            <a:r>
              <a:rPr lang="en-US" sz="1800" dirty="0"/>
              <a:t> and avoid public networks.</a:t>
            </a:r>
          </a:p>
          <a:p>
            <a:pPr lvl="1"/>
            <a:r>
              <a:rPr lang="en-US" sz="1800" dirty="0"/>
              <a:t>Regularly </a:t>
            </a:r>
            <a:r>
              <a:rPr lang="en-US" sz="1800" b="1" dirty="0"/>
              <a:t>clear cache and browsing history</a:t>
            </a:r>
            <a:r>
              <a:rPr lang="en-US" sz="1800" dirty="0"/>
              <a:t> to remove sensitive data.</a:t>
            </a:r>
          </a:p>
          <a:p>
            <a:pPr lvl="1"/>
            <a:r>
              <a:rPr lang="en-US" sz="1800" dirty="0"/>
              <a:t>Install </a:t>
            </a:r>
            <a:r>
              <a:rPr lang="en-US" sz="1800" b="1" dirty="0"/>
              <a:t>device management apps</a:t>
            </a:r>
            <a:r>
              <a:rPr lang="en-US" sz="1800" dirty="0"/>
              <a:t> for tracking and remote wipe options.</a:t>
            </a:r>
          </a:p>
        </p:txBody>
      </p:sp>
      <p:pic>
        <p:nvPicPr>
          <p:cNvPr id="350" name="Google Shape;350;p33"/>
          <p:cNvPicPr preferRelativeResize="0"/>
          <p:nvPr/>
        </p:nvPicPr>
        <p:blipFill>
          <a:blip r:embed="rId3">
            <a:alphaModFix/>
          </a:blip>
          <a:stretch>
            <a:fillRect/>
          </a:stretch>
        </p:blipFill>
        <p:spPr>
          <a:xfrm>
            <a:off x="5896345" y="839687"/>
            <a:ext cx="2597800" cy="3463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356" name="Google Shape;356;p34"/>
          <p:cNvGrpSpPr/>
          <p:nvPr/>
        </p:nvGrpSpPr>
        <p:grpSpPr>
          <a:xfrm>
            <a:off x="4195072" y="1063916"/>
            <a:ext cx="4690023" cy="3015668"/>
            <a:chOff x="1177450" y="241631"/>
            <a:chExt cx="6173152" cy="3616776"/>
          </a:xfrm>
        </p:grpSpPr>
        <p:sp>
          <p:nvSpPr>
            <p:cNvPr id="357" name="Google Shape;357;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accent1"/>
                </a:gs>
                <a:gs pos="100000">
                  <a:schemeClr val="dk1"/>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143F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1" name="Google Shape;361;p34"/>
          <p:cNvSpPr txBox="1">
            <a:spLocks noGrp="1"/>
          </p:cNvSpPr>
          <p:nvPr>
            <p:ph type="body" idx="4294967295"/>
          </p:nvPr>
        </p:nvSpPr>
        <p:spPr>
          <a:xfrm>
            <a:off x="114716" y="202424"/>
            <a:ext cx="4219959" cy="4901346"/>
          </a:xfrm>
          <a:prstGeom prst="rect">
            <a:avLst/>
          </a:prstGeom>
        </p:spPr>
        <p:txBody>
          <a:bodyPr spcFirstLastPara="1" wrap="square" lIns="0" tIns="0" rIns="0" bIns="0" anchor="ctr" anchorCtr="0">
            <a:noAutofit/>
          </a:bodyPr>
          <a:lstStyle/>
          <a:p>
            <a:pPr marL="114300" indent="0">
              <a:buNone/>
            </a:pPr>
            <a:r>
              <a:rPr lang="en-US" sz="3000" b="1" dirty="0"/>
              <a:t>Computer Security</a:t>
            </a:r>
          </a:p>
          <a:p>
            <a:r>
              <a:rPr lang="en-US" sz="1600" b="1" dirty="0"/>
              <a:t>Threats:</a:t>
            </a:r>
            <a:r>
              <a:rPr lang="en-US" sz="1600" dirty="0"/>
              <a:t> Ransomware, phishing, system exploits, remote access attacks.</a:t>
            </a:r>
          </a:p>
          <a:p>
            <a:r>
              <a:rPr lang="en-US" sz="1600" b="1" dirty="0"/>
              <a:t>Protection Measures:</a:t>
            </a:r>
            <a:endParaRPr lang="en-US" sz="1600" dirty="0"/>
          </a:p>
          <a:p>
            <a:pPr lvl="1"/>
            <a:r>
              <a:rPr lang="en-US" sz="1600" dirty="0"/>
              <a:t>Install </a:t>
            </a:r>
            <a:r>
              <a:rPr lang="en-US" sz="1600" b="1" dirty="0"/>
              <a:t>antivirus and endpoint security</a:t>
            </a:r>
            <a:r>
              <a:rPr lang="en-US" sz="1600" dirty="0"/>
              <a:t> software.</a:t>
            </a:r>
          </a:p>
          <a:p>
            <a:pPr lvl="1"/>
            <a:r>
              <a:rPr lang="en-US" sz="1600" dirty="0"/>
              <a:t>Enable </a:t>
            </a:r>
            <a:r>
              <a:rPr lang="en-US" sz="1600" b="1" dirty="0"/>
              <a:t>firewalls</a:t>
            </a:r>
            <a:r>
              <a:rPr lang="en-US" sz="1600" dirty="0"/>
              <a:t> and configure security settings.</a:t>
            </a:r>
          </a:p>
          <a:p>
            <a:pPr lvl="1"/>
            <a:r>
              <a:rPr lang="en-US" sz="1600" dirty="0"/>
              <a:t>Keep </a:t>
            </a:r>
            <a:r>
              <a:rPr lang="en-US" sz="1600" b="1" dirty="0"/>
              <a:t>operating system and software updated</a:t>
            </a:r>
            <a:r>
              <a:rPr lang="en-US" sz="1600" dirty="0"/>
              <a:t>.</a:t>
            </a:r>
          </a:p>
          <a:p>
            <a:pPr lvl="1"/>
            <a:r>
              <a:rPr lang="en-US" sz="1600" dirty="0"/>
              <a:t>Use </a:t>
            </a:r>
            <a:r>
              <a:rPr lang="en-US" sz="1600" b="1" dirty="0"/>
              <a:t>strong passwords</a:t>
            </a:r>
            <a:r>
              <a:rPr lang="en-US" sz="1600" dirty="0"/>
              <a:t> and a password manager.</a:t>
            </a:r>
          </a:p>
          <a:p>
            <a:pPr lvl="1"/>
            <a:r>
              <a:rPr lang="en-US" sz="1600" dirty="0"/>
              <a:t>Backup data regularly to </a:t>
            </a:r>
            <a:r>
              <a:rPr lang="en-US" sz="1600" b="1" dirty="0"/>
              <a:t>prevent loss from cyberattacks</a:t>
            </a:r>
            <a:r>
              <a:rPr lang="en-US" sz="1600" dirty="0"/>
              <a:t>.</a:t>
            </a:r>
          </a:p>
          <a:p>
            <a:pPr marL="0" lvl="0" indent="0" algn="l" rtl="0">
              <a:spcBef>
                <a:spcPts val="600"/>
              </a:spcBef>
              <a:spcAft>
                <a:spcPts val="0"/>
              </a:spcAft>
              <a:buNone/>
            </a:pPr>
            <a:endParaRPr sz="1400" dirty="0">
              <a:latin typeface="Lexend Deca" panose="020B0604020202020204" charset="-78"/>
              <a:cs typeface="Lexend Deca" panose="020B0604020202020204" charset="-78"/>
            </a:endParaRPr>
          </a:p>
        </p:txBody>
      </p:sp>
      <p:pic>
        <p:nvPicPr>
          <p:cNvPr id="362" name="Google Shape;362;p34"/>
          <p:cNvPicPr preferRelativeResize="0"/>
          <p:nvPr/>
        </p:nvPicPr>
        <p:blipFill rotWithShape="1">
          <a:blip r:embed="rId3">
            <a:alphaModFix/>
          </a:blip>
          <a:srcRect b="6620"/>
          <a:stretch/>
        </p:blipFill>
        <p:spPr>
          <a:xfrm>
            <a:off x="4718583" y="1227739"/>
            <a:ext cx="3664580" cy="2545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68" name="Google Shape;368;p35"/>
          <p:cNvSpPr txBox="1">
            <a:spLocks noGrp="1"/>
          </p:cNvSpPr>
          <p:nvPr>
            <p:ph type="ctrTitle" idx="4294967295"/>
          </p:nvPr>
        </p:nvSpPr>
        <p:spPr>
          <a:xfrm>
            <a:off x="685800" y="1341750"/>
            <a:ext cx="3617400" cy="92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t>Thanks!</a:t>
            </a:r>
            <a:endParaRPr sz="7200" dirty="0"/>
          </a:p>
        </p:txBody>
      </p:sp>
      <p:sp>
        <p:nvSpPr>
          <p:cNvPr id="369" name="Google Shape;369;p35"/>
          <p:cNvSpPr txBox="1">
            <a:spLocks noGrp="1"/>
          </p:cNvSpPr>
          <p:nvPr>
            <p:ph type="subTitle" idx="4294967295"/>
          </p:nvPr>
        </p:nvSpPr>
        <p:spPr>
          <a:xfrm>
            <a:off x="558413" y="2302047"/>
            <a:ext cx="4976848" cy="14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700" b="1" dirty="0">
                <a:latin typeface="Lexend Deca" panose="020B0604020202020204" charset="-78"/>
                <a:cs typeface="Lexend Deca" panose="020B0604020202020204" charset="-78"/>
                <a:sym typeface="Muli"/>
              </a:rPr>
              <a:t>Any questions?</a:t>
            </a:r>
            <a:endParaRPr sz="1700" b="1" dirty="0">
              <a:latin typeface="Lexend Deca" panose="020B0604020202020204" charset="-78"/>
              <a:cs typeface="Lexend Deca" panose="020B0604020202020204" charset="-78"/>
              <a:sym typeface="Muli"/>
            </a:endParaRPr>
          </a:p>
          <a:p>
            <a:pPr marL="0" lvl="0" indent="0" algn="l" rtl="0">
              <a:spcBef>
                <a:spcPts val="600"/>
              </a:spcBef>
              <a:spcAft>
                <a:spcPts val="0"/>
              </a:spcAft>
              <a:buNone/>
            </a:pPr>
            <a:r>
              <a:rPr lang="en" sz="1700" dirty="0">
                <a:latin typeface="Lexend Deca" panose="020B0604020202020204" charset="-78"/>
                <a:cs typeface="Lexend Deca" panose="020B0604020202020204" charset="-78"/>
              </a:rPr>
              <a:t>You can find me at : bablunannam@gmail.com</a:t>
            </a:r>
            <a:endParaRPr sz="1700" dirty="0">
              <a:latin typeface="Lexend Deca" panose="020B0604020202020204" charset="-78"/>
              <a:cs typeface="Lexend Deca" panose="020B0604020202020204" charset="-78"/>
            </a:endParaRPr>
          </a:p>
          <a:p>
            <a:pPr marL="0" lvl="0" indent="0" algn="l" rtl="0">
              <a:spcBef>
                <a:spcPts val="600"/>
              </a:spcBef>
              <a:spcAft>
                <a:spcPts val="0"/>
              </a:spcAft>
              <a:buNone/>
            </a:pPr>
            <a:r>
              <a:rPr lang="en" sz="1700" dirty="0">
                <a:latin typeface="Lexend Deca" panose="020B0604020202020204" charset="-78"/>
                <a:cs typeface="Lexend Deca" panose="020B0604020202020204" charset="-78"/>
              </a:rPr>
              <a:t>Hackerspot.org.in</a:t>
            </a:r>
            <a:endParaRPr sz="1700" dirty="0">
              <a:latin typeface="Lexend Deca" panose="020B0604020202020204" charset="-78"/>
              <a:cs typeface="Lexend Deca" panose="020B0604020202020204" charset="-78"/>
            </a:endParaRPr>
          </a:p>
        </p:txBody>
      </p:sp>
      <p:pic>
        <p:nvPicPr>
          <p:cNvPr id="370" name="Google Shape;370;p35"/>
          <p:cNvPicPr preferRelativeResize="0"/>
          <p:nvPr/>
        </p:nvPicPr>
        <p:blipFill>
          <a:blip r:embed="rId3">
            <a:alphaModFix/>
          </a:blip>
          <a:stretch>
            <a:fillRect/>
          </a:stretch>
        </p:blipFill>
        <p:spPr>
          <a:xfrm>
            <a:off x="5237168" y="2672125"/>
            <a:ext cx="3171324" cy="1889775"/>
          </a:xfrm>
          <a:prstGeom prst="rect">
            <a:avLst/>
          </a:prstGeom>
          <a:noFill/>
          <a:ln>
            <a:noFill/>
          </a:ln>
        </p:spPr>
      </p:pic>
      <p:pic>
        <p:nvPicPr>
          <p:cNvPr id="371" name="Google Shape;371;p35"/>
          <p:cNvPicPr preferRelativeResize="0"/>
          <p:nvPr/>
        </p:nvPicPr>
        <p:blipFill>
          <a:blip r:embed="rId4">
            <a:alphaModFix/>
          </a:blip>
          <a:stretch>
            <a:fillRect/>
          </a:stretch>
        </p:blipFill>
        <p:spPr>
          <a:xfrm>
            <a:off x="6548480" y="1956861"/>
            <a:ext cx="548700" cy="1597701"/>
          </a:xfrm>
          <a:prstGeom prst="rect">
            <a:avLst/>
          </a:prstGeom>
          <a:noFill/>
          <a:ln>
            <a:noFill/>
          </a:ln>
        </p:spPr>
      </p:pic>
      <p:pic>
        <p:nvPicPr>
          <p:cNvPr id="372" name="Google Shape;372;p35"/>
          <p:cNvPicPr preferRelativeResize="0"/>
          <p:nvPr/>
        </p:nvPicPr>
        <p:blipFill>
          <a:blip r:embed="rId5">
            <a:alphaModFix/>
          </a:blip>
          <a:stretch>
            <a:fillRect/>
          </a:stretch>
        </p:blipFill>
        <p:spPr>
          <a:xfrm>
            <a:off x="6384820" y="569200"/>
            <a:ext cx="1279700" cy="1498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444"/>
        <p:cNvGrpSpPr/>
        <p:nvPr/>
      </p:nvGrpSpPr>
      <p:grpSpPr>
        <a:xfrm>
          <a:off x="0" y="0"/>
          <a:ext cx="0" cy="0"/>
          <a:chOff x="0" y="0"/>
          <a:chExt cx="0" cy="0"/>
        </a:xfrm>
      </p:grpSpPr>
      <p:sp>
        <p:nvSpPr>
          <p:cNvPr id="1446" name="Google Shape;1446;p52"/>
          <p:cNvSpPr txBox="1"/>
          <p:nvPr/>
        </p:nvSpPr>
        <p:spPr>
          <a:xfrm>
            <a:off x="1106100" y="2219688"/>
            <a:ext cx="6931800" cy="135414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4800" b="1" dirty="0">
                <a:solidFill>
                  <a:srgbClr val="434343"/>
                </a:solidFill>
                <a:latin typeface="Montserrat"/>
                <a:ea typeface="Montserrat"/>
                <a:cs typeface="Montserrat"/>
                <a:sym typeface="Montserrat"/>
              </a:rPr>
              <a:t>THE END…</a:t>
            </a:r>
            <a:endParaRPr sz="4800" b="1" dirty="0">
              <a:solidFill>
                <a:srgbClr val="434343"/>
              </a:solidFill>
              <a:latin typeface="Montserrat"/>
              <a:ea typeface="Montserrat"/>
              <a:cs typeface="Montserrat"/>
              <a:sym typeface="Montserrat"/>
            </a:endParaRPr>
          </a:p>
        </p:txBody>
      </p:sp>
      <p:sp>
        <p:nvSpPr>
          <p:cNvPr id="1460" name="Google Shape;1460;p5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6D60F517-2CFF-F68C-AF53-C034FA0DCA67}"/>
            </a:ext>
          </a:extLst>
        </p:cNvPr>
        <p:cNvGrpSpPr/>
        <p:nvPr/>
      </p:nvGrpSpPr>
      <p:grpSpPr>
        <a:xfrm>
          <a:off x="0" y="0"/>
          <a:ext cx="0" cy="0"/>
          <a:chOff x="0" y="0"/>
          <a:chExt cx="0" cy="0"/>
        </a:xfrm>
      </p:grpSpPr>
      <p:sp>
        <p:nvSpPr>
          <p:cNvPr id="71" name="Google Shape;71;p14">
            <a:extLst>
              <a:ext uri="{FF2B5EF4-FFF2-40B4-BE49-F238E27FC236}">
                <a16:creationId xmlns:a16="http://schemas.microsoft.com/office/drawing/2014/main" id="{9DA32814-8044-1C39-2738-3E7BA673EF89}"/>
              </a:ext>
            </a:extLst>
          </p:cNvPr>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IN" dirty="0"/>
              <a:t>Title Slide</a:t>
            </a:r>
            <a:endParaRPr dirty="0"/>
          </a:p>
        </p:txBody>
      </p:sp>
      <p:sp>
        <p:nvSpPr>
          <p:cNvPr id="75" name="Google Shape;75;p14">
            <a:extLst>
              <a:ext uri="{FF2B5EF4-FFF2-40B4-BE49-F238E27FC236}">
                <a16:creationId xmlns:a16="http://schemas.microsoft.com/office/drawing/2014/main" id="{CB54BC0A-E0E4-F118-98A2-6112EAA823B9}"/>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 name="Rectangle 1">
            <a:extLst>
              <a:ext uri="{FF2B5EF4-FFF2-40B4-BE49-F238E27FC236}">
                <a16:creationId xmlns:a16="http://schemas.microsoft.com/office/drawing/2014/main" id="{636151B3-CA25-BEC0-EBFF-13EDC6E90699}"/>
              </a:ext>
            </a:extLst>
          </p:cNvPr>
          <p:cNvSpPr>
            <a:spLocks noGrp="1" noChangeArrowheads="1"/>
          </p:cNvSpPr>
          <p:nvPr>
            <p:ph type="body" idx="1"/>
          </p:nvPr>
        </p:nvSpPr>
        <p:spPr bwMode="auto">
          <a:xfrm>
            <a:off x="581025" y="1914070"/>
            <a:ext cx="678303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bg1"/>
                </a:solidFill>
                <a:effectLst/>
                <a:latin typeface="Arial" panose="020B0604020202020204" pitchFamily="34" charset="0"/>
              </a:rPr>
              <a:t>Title :</a:t>
            </a:r>
            <a:r>
              <a:rPr kumimoji="0" lang="en-US" altLang="en-US" sz="1800" b="0" i="0" u="none" strike="noStrike" cap="none" normalizeH="0" baseline="0" dirty="0">
                <a:ln>
                  <a:noFill/>
                </a:ln>
                <a:solidFill>
                  <a:schemeClr val="bg1"/>
                </a:solidFill>
                <a:effectLst/>
                <a:latin typeface="Arial" panose="020B0604020202020204" pitchFamily="34" charset="0"/>
              </a:rPr>
              <a:t> Cybersecurity: Protecting Our Digital World</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bg1"/>
                </a:solidFill>
                <a:effectLst/>
                <a:latin typeface="Arial" panose="020B0604020202020204" pitchFamily="34" charset="0"/>
              </a:rPr>
              <a:t>Subtitle :</a:t>
            </a:r>
            <a:r>
              <a:rPr kumimoji="0" lang="en-US" altLang="en-US" sz="1800" b="0" i="0" u="none" strike="noStrike" cap="none" normalizeH="0" baseline="0" dirty="0">
                <a:ln>
                  <a:noFill/>
                </a:ln>
                <a:solidFill>
                  <a:schemeClr val="bg1"/>
                </a:solidFill>
                <a:effectLst/>
                <a:latin typeface="Arial" panose="020B0604020202020204" pitchFamily="34" charset="0"/>
              </a:rPr>
              <a:t> Understanding Threats, Defenses, and Best Practices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bg1"/>
                </a:solidFill>
                <a:effectLst/>
                <a:latin typeface="Arial" panose="020B0604020202020204" pitchFamily="34" charset="0"/>
              </a:rPr>
              <a:t>Presenter :</a:t>
            </a:r>
            <a:r>
              <a:rPr kumimoji="0" lang="en-US" altLang="en-US" sz="1800" b="0" i="0" u="none" strike="noStrike" cap="none" normalizeH="0" baseline="0" dirty="0">
                <a:ln>
                  <a:noFill/>
                </a:ln>
                <a:solidFill>
                  <a:schemeClr val="bg1"/>
                </a:solidFill>
                <a:effectLst/>
                <a:latin typeface="Arial" panose="020B0604020202020204" pitchFamily="34" charset="0"/>
              </a:rPr>
              <a:t> </a:t>
            </a:r>
            <a:r>
              <a:rPr lang="en-US" altLang="en-US" sz="1800" dirty="0" err="1">
                <a:solidFill>
                  <a:schemeClr val="bg1"/>
                </a:solidFill>
                <a:latin typeface="Arial" panose="020B0604020202020204" pitchFamily="34" charset="0"/>
              </a:rPr>
              <a:t>HackerSpot</a:t>
            </a: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bg1"/>
                </a:solidFill>
                <a:effectLst/>
                <a:latin typeface="Arial" panose="020B0604020202020204" pitchFamily="34" charset="0"/>
              </a:rPr>
              <a:t>Date :</a:t>
            </a:r>
            <a:r>
              <a:rPr kumimoji="0" lang="en-US" altLang="en-US" sz="1800" b="0" i="0" u="none" strike="noStrike" cap="none" normalizeH="0" baseline="0" dirty="0">
                <a:ln>
                  <a:noFill/>
                </a:ln>
                <a:solidFill>
                  <a:schemeClr val="bg1"/>
                </a:solidFill>
                <a:effectLst/>
                <a:latin typeface="Arial" panose="020B0604020202020204" pitchFamily="34" charset="0"/>
              </a:rPr>
              <a:t> [Current Date] </a:t>
            </a:r>
          </a:p>
        </p:txBody>
      </p:sp>
    </p:spTree>
    <p:extLst>
      <p:ext uri="{BB962C8B-B14F-4D97-AF65-F5344CB8AC3E}">
        <p14:creationId xmlns:p14="http://schemas.microsoft.com/office/powerpoint/2010/main" val="1311979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581025" y="262923"/>
            <a:ext cx="6014400" cy="5431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IN" dirty="0"/>
              <a:t>Table of Contents</a:t>
            </a:r>
            <a:endParaRPr dirty="0"/>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6" name="Rectangle 3">
            <a:extLst>
              <a:ext uri="{FF2B5EF4-FFF2-40B4-BE49-F238E27FC236}">
                <a16:creationId xmlns:a16="http://schemas.microsoft.com/office/drawing/2014/main" id="{E443DFD2-2DB9-034E-8F85-CE514742847F}"/>
              </a:ext>
            </a:extLst>
          </p:cNvPr>
          <p:cNvSpPr>
            <a:spLocks noGrp="1" noChangeArrowheads="1"/>
          </p:cNvSpPr>
          <p:nvPr>
            <p:ph type="body" idx="1"/>
          </p:nvPr>
        </p:nvSpPr>
        <p:spPr bwMode="auto">
          <a:xfrm>
            <a:off x="581025" y="806073"/>
            <a:ext cx="555152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What is Cybersecurity?</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Why is Cybersecurity Important?</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Common Cyber Threats</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Impact of Cyberattacks</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Key Cybersecurity Principles</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Types of Cybersecurity</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Cybersecurity Best Practices (Individual)</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Cybersecurity Best Practices (Organizational)</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Future of Cybersecurity</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indent="-285750" eaLnBrk="0" fontAlgn="base" hangingPunct="0">
              <a:lnSpc>
                <a:spcPct val="150000"/>
              </a:lnSpc>
              <a:spcBef>
                <a:spcPct val="0"/>
              </a:spcBef>
              <a:spcAft>
                <a:spcPct val="0"/>
              </a:spcAft>
              <a:buClrTx/>
              <a:buSzTx/>
            </a:pPr>
            <a:r>
              <a:rPr kumimoji="0" lang="en-US" altLang="en-US" sz="1800" b="1" i="0" u="none" strike="noStrike" cap="none" normalizeH="0" baseline="0" dirty="0">
                <a:ln>
                  <a:noFill/>
                </a:ln>
                <a:solidFill>
                  <a:schemeClr val="bg1"/>
                </a:solidFill>
                <a:effectLst/>
                <a:latin typeface="Arial" panose="020B0604020202020204" pitchFamily="34" charset="0"/>
              </a:rPr>
              <a:t>Q&amp;A</a:t>
            </a:r>
            <a:r>
              <a:rPr kumimoji="0" lang="en-US" altLang="en-US" sz="1800" b="0" i="0" u="none" strike="noStrike" cap="none" normalizeH="0" baseline="0" dirty="0">
                <a:ln>
                  <a:noFill/>
                </a:ln>
                <a:solidFill>
                  <a:schemeClr val="bg1"/>
                </a:solidFill>
                <a:effectLst/>
                <a:latin typeface="Arial" panose="020B060402020202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369947" y="1863700"/>
            <a:ext cx="8215641" cy="2886149"/>
          </a:xfrm>
          <a:prstGeom prst="rect">
            <a:avLst/>
          </a:prstGeom>
        </p:spPr>
        <p:txBody>
          <a:bodyPr spcFirstLastPara="1" wrap="square" lIns="0" tIns="0" rIns="0" bIns="0" anchor="t" anchorCtr="0">
            <a:noAutofit/>
          </a:bodyPr>
          <a:lstStyle/>
          <a:p>
            <a:pPr>
              <a:buFont typeface="Arial" panose="020B0604020202020204" pitchFamily="34" charset="0"/>
              <a:buChar char="•"/>
            </a:pPr>
            <a:r>
              <a:rPr lang="en-US" sz="2000" b="1" dirty="0"/>
              <a:t>Definition : </a:t>
            </a:r>
            <a:r>
              <a:rPr lang="en-US" sz="2000" dirty="0"/>
              <a:t>Cybersecurity refers to the practice of protecting systems, networks, and programs from digital attacks.</a:t>
            </a:r>
          </a:p>
          <a:p>
            <a:pPr>
              <a:buFont typeface="Arial" panose="020B0604020202020204" pitchFamily="34" charset="0"/>
              <a:buChar char="•"/>
            </a:pPr>
            <a:r>
              <a:rPr lang="en-US" sz="2000" b="1" dirty="0"/>
              <a:t>Purpose : </a:t>
            </a:r>
            <a:r>
              <a:rPr lang="en-US" sz="2000" dirty="0"/>
              <a:t>These cyberattacks are usually aimed at accessing, changing, or destroying sensitive information; extorting money from users; or interrupting normal business processes.</a:t>
            </a:r>
          </a:p>
          <a:p>
            <a:pPr>
              <a:buFont typeface="Arial" panose="020B0604020202020204" pitchFamily="34" charset="0"/>
              <a:buChar char="•"/>
            </a:pPr>
            <a:r>
              <a:rPr lang="en-US" sz="2000" b="1" dirty="0"/>
              <a:t>Scope : </a:t>
            </a:r>
            <a:r>
              <a:rPr lang="en-US" sz="2000" dirty="0"/>
              <a:t>It involves technologies, processes, and controls designed to protect digital assets from cyber threats.</a:t>
            </a:r>
          </a:p>
          <a:p>
            <a:pPr marL="0" lvl="0" indent="0" algn="l" rtl="0">
              <a:spcBef>
                <a:spcPts val="600"/>
              </a:spcBef>
              <a:spcAft>
                <a:spcPts val="0"/>
              </a:spcAft>
              <a:buNone/>
            </a:pPr>
            <a:endParaRPr lang="en-IN" sz="1400" dirty="0"/>
          </a:p>
        </p:txBody>
      </p:sp>
      <p:sp>
        <p:nvSpPr>
          <p:cNvPr id="89" name="Google Shape;8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Google Shape;88;p16">
            <a:extLst>
              <a:ext uri="{FF2B5EF4-FFF2-40B4-BE49-F238E27FC236}">
                <a16:creationId xmlns:a16="http://schemas.microsoft.com/office/drawing/2014/main" id="{9C5B3983-B5CF-1431-A74D-E14C7F6FD49B}"/>
              </a:ext>
            </a:extLst>
          </p:cNvPr>
          <p:cNvSpPr txBox="1">
            <a:spLocks/>
          </p:cNvSpPr>
          <p:nvPr/>
        </p:nvSpPr>
        <p:spPr>
          <a:xfrm>
            <a:off x="2476792" y="711976"/>
            <a:ext cx="5745828" cy="7588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19100" algn="l" rtl="0">
              <a:lnSpc>
                <a:spcPct val="115000"/>
              </a:lnSpc>
              <a:spcBef>
                <a:spcPts val="600"/>
              </a:spcBef>
              <a:spcAft>
                <a:spcPts val="0"/>
              </a:spcAft>
              <a:buClr>
                <a:schemeClr val="accent5"/>
              </a:buClr>
              <a:buSzPts val="3000"/>
              <a:buFont typeface="Lexend Deca"/>
              <a:buChar char="⬡"/>
              <a:defRPr sz="3000" b="0" i="0" u="none" strike="noStrike" cap="none">
                <a:solidFill>
                  <a:schemeClr val="lt1"/>
                </a:solidFill>
                <a:latin typeface="Lexend Deca"/>
                <a:ea typeface="Lexend Deca"/>
                <a:cs typeface="Lexend Deca"/>
                <a:sym typeface="Lexend Deca"/>
              </a:defRPr>
            </a:lvl1pPr>
            <a:lvl2pPr marL="914400" marR="0" lvl="1" indent="-419100" algn="l" rtl="0">
              <a:lnSpc>
                <a:spcPct val="115000"/>
              </a:lnSpc>
              <a:spcBef>
                <a:spcPts val="0"/>
              </a:spcBef>
              <a:spcAft>
                <a:spcPts val="0"/>
              </a:spcAft>
              <a:buClr>
                <a:schemeClr val="accent5"/>
              </a:buClr>
              <a:buSzPts val="3000"/>
              <a:buFont typeface="Lexend Deca"/>
              <a:buChar char="∙"/>
              <a:defRPr sz="3000" b="0" i="0" u="none" strike="noStrike" cap="none">
                <a:solidFill>
                  <a:schemeClr val="lt1"/>
                </a:solidFill>
                <a:latin typeface="Lexend Deca"/>
                <a:ea typeface="Lexend Deca"/>
                <a:cs typeface="Lexend Deca"/>
                <a:sym typeface="Lexend Deca"/>
              </a:defRPr>
            </a:lvl2pPr>
            <a:lvl3pPr marL="1371600" marR="0" lvl="2" indent="-419100" algn="l" rtl="0">
              <a:lnSpc>
                <a:spcPct val="115000"/>
              </a:lnSpc>
              <a:spcBef>
                <a:spcPts val="0"/>
              </a:spcBef>
              <a:spcAft>
                <a:spcPts val="0"/>
              </a:spcAft>
              <a:buClr>
                <a:schemeClr val="accent5"/>
              </a:buClr>
              <a:buSzPts val="3000"/>
              <a:buFont typeface="Lexend Deca"/>
              <a:buChar char="∙"/>
              <a:defRPr sz="3000" b="0" i="0" u="none" strike="noStrike" cap="none">
                <a:solidFill>
                  <a:schemeClr val="lt1"/>
                </a:solidFill>
                <a:latin typeface="Lexend Deca"/>
                <a:ea typeface="Lexend Deca"/>
                <a:cs typeface="Lexend Deca"/>
                <a:sym typeface="Lexend Deca"/>
              </a:defRPr>
            </a:lvl3pPr>
            <a:lvl4pPr marL="1828800" marR="0" lvl="3" indent="-419100" algn="l" rtl="0">
              <a:lnSpc>
                <a:spcPct val="115000"/>
              </a:lnSpc>
              <a:spcBef>
                <a:spcPts val="0"/>
              </a:spcBef>
              <a:spcAft>
                <a:spcPts val="0"/>
              </a:spcAft>
              <a:buClr>
                <a:schemeClr val="lt1"/>
              </a:buClr>
              <a:buSzPts val="3000"/>
              <a:buFont typeface="Lexend Deca"/>
              <a:buChar char="●"/>
              <a:defRPr sz="3000" b="0" i="0" u="none" strike="noStrike" cap="none">
                <a:solidFill>
                  <a:schemeClr val="lt1"/>
                </a:solidFill>
                <a:latin typeface="Lexend Deca"/>
                <a:ea typeface="Lexend Deca"/>
                <a:cs typeface="Lexend Deca"/>
                <a:sym typeface="Lexend Deca"/>
              </a:defRPr>
            </a:lvl4pPr>
            <a:lvl5pPr marL="2286000" marR="0" lvl="4" indent="-419100" algn="l" rtl="0">
              <a:lnSpc>
                <a:spcPct val="115000"/>
              </a:lnSpc>
              <a:spcBef>
                <a:spcPts val="0"/>
              </a:spcBef>
              <a:spcAft>
                <a:spcPts val="0"/>
              </a:spcAft>
              <a:buClr>
                <a:schemeClr val="lt1"/>
              </a:buClr>
              <a:buSzPts val="3000"/>
              <a:buFont typeface="Lexend Deca"/>
              <a:buChar char="○"/>
              <a:defRPr sz="3000" b="0" i="0" u="none" strike="noStrike" cap="none">
                <a:solidFill>
                  <a:schemeClr val="lt1"/>
                </a:solidFill>
                <a:latin typeface="Lexend Deca"/>
                <a:ea typeface="Lexend Deca"/>
                <a:cs typeface="Lexend Deca"/>
                <a:sym typeface="Lexend Deca"/>
              </a:defRPr>
            </a:lvl5pPr>
            <a:lvl6pPr marL="2743200" marR="0" lvl="5" indent="-419100" algn="l" rtl="0">
              <a:lnSpc>
                <a:spcPct val="115000"/>
              </a:lnSpc>
              <a:spcBef>
                <a:spcPts val="0"/>
              </a:spcBef>
              <a:spcAft>
                <a:spcPts val="0"/>
              </a:spcAft>
              <a:buClr>
                <a:schemeClr val="lt1"/>
              </a:buClr>
              <a:buSzPts val="3000"/>
              <a:buFont typeface="Lexend Deca"/>
              <a:buChar char="■"/>
              <a:defRPr sz="3000" b="0" i="0" u="none" strike="noStrike" cap="none">
                <a:solidFill>
                  <a:schemeClr val="lt1"/>
                </a:solidFill>
                <a:latin typeface="Lexend Deca"/>
                <a:ea typeface="Lexend Deca"/>
                <a:cs typeface="Lexend Deca"/>
                <a:sym typeface="Lexend Deca"/>
              </a:defRPr>
            </a:lvl6pPr>
            <a:lvl7pPr marL="3200400" marR="0" lvl="6" indent="-419100" algn="l" rtl="0">
              <a:lnSpc>
                <a:spcPct val="115000"/>
              </a:lnSpc>
              <a:spcBef>
                <a:spcPts val="0"/>
              </a:spcBef>
              <a:spcAft>
                <a:spcPts val="0"/>
              </a:spcAft>
              <a:buClr>
                <a:schemeClr val="lt1"/>
              </a:buClr>
              <a:buSzPts val="3000"/>
              <a:buFont typeface="Lexend Deca"/>
              <a:buChar char="●"/>
              <a:defRPr sz="3000" b="0" i="0" u="none" strike="noStrike" cap="none">
                <a:solidFill>
                  <a:schemeClr val="lt1"/>
                </a:solidFill>
                <a:latin typeface="Lexend Deca"/>
                <a:ea typeface="Lexend Deca"/>
                <a:cs typeface="Lexend Deca"/>
                <a:sym typeface="Lexend Deca"/>
              </a:defRPr>
            </a:lvl7pPr>
            <a:lvl8pPr marL="3657600" marR="0" lvl="7" indent="-419100" algn="l" rtl="0">
              <a:lnSpc>
                <a:spcPct val="115000"/>
              </a:lnSpc>
              <a:spcBef>
                <a:spcPts val="0"/>
              </a:spcBef>
              <a:spcAft>
                <a:spcPts val="0"/>
              </a:spcAft>
              <a:buClr>
                <a:schemeClr val="lt1"/>
              </a:buClr>
              <a:buSzPts val="3000"/>
              <a:buFont typeface="Lexend Deca"/>
              <a:buChar char="○"/>
              <a:defRPr sz="3000" b="0" i="0" u="none" strike="noStrike" cap="none">
                <a:solidFill>
                  <a:schemeClr val="lt1"/>
                </a:solidFill>
                <a:latin typeface="Lexend Deca"/>
                <a:ea typeface="Lexend Deca"/>
                <a:cs typeface="Lexend Deca"/>
                <a:sym typeface="Lexend Deca"/>
              </a:defRPr>
            </a:lvl8pPr>
            <a:lvl9pPr marL="4114800" marR="0" lvl="8" indent="-419100" algn="l" rtl="0">
              <a:lnSpc>
                <a:spcPct val="115000"/>
              </a:lnSpc>
              <a:spcBef>
                <a:spcPts val="0"/>
              </a:spcBef>
              <a:spcAft>
                <a:spcPts val="0"/>
              </a:spcAft>
              <a:buClr>
                <a:schemeClr val="lt1"/>
              </a:buClr>
              <a:buSzPts val="3000"/>
              <a:buFont typeface="Lexend Deca"/>
              <a:buChar char="■"/>
              <a:defRPr sz="3000" b="0" i="0" u="none" strike="noStrike" cap="none">
                <a:solidFill>
                  <a:schemeClr val="lt1"/>
                </a:solidFill>
                <a:latin typeface="Lexend Deca"/>
                <a:ea typeface="Lexend Deca"/>
                <a:cs typeface="Lexend Deca"/>
                <a:sym typeface="Lexend Deca"/>
              </a:defRPr>
            </a:lvl9pPr>
          </a:lstStyle>
          <a:p>
            <a:pPr>
              <a:buNone/>
            </a:pPr>
            <a:r>
              <a:rPr lang="en-US" sz="3200" b="1" dirty="0"/>
              <a:t>What is Cybersecurity?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1" name="Google Shape;88;p16">
            <a:extLst>
              <a:ext uri="{FF2B5EF4-FFF2-40B4-BE49-F238E27FC236}">
                <a16:creationId xmlns:a16="http://schemas.microsoft.com/office/drawing/2014/main" id="{45992F77-86E1-039B-817B-8C83F0EAE3A9}"/>
              </a:ext>
            </a:extLst>
          </p:cNvPr>
          <p:cNvSpPr txBox="1">
            <a:spLocks/>
          </p:cNvSpPr>
          <p:nvPr/>
        </p:nvSpPr>
        <p:spPr>
          <a:xfrm>
            <a:off x="369947" y="565392"/>
            <a:ext cx="8487867" cy="41844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1pPr>
            <a:lvl2pPr marL="914400" marR="0" lvl="1"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2pPr>
            <a:lvl3pPr marL="1371600" marR="0" lvl="2"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3pPr>
            <a:lvl4pPr marL="1828800" marR="0" lvl="3"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4pPr>
            <a:lvl5pPr marL="2286000" marR="0" lvl="4"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5pPr>
            <a:lvl6pPr marL="2743200" marR="0" lvl="5"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6pPr>
            <a:lvl7pPr marL="3200400" marR="0" lvl="6"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7pPr>
            <a:lvl8pPr marL="3657600" marR="0" lvl="7"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8pPr>
            <a:lvl9pPr marL="4114800" marR="0" lvl="8"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9pPr>
          </a:lstStyle>
          <a:p>
            <a:pPr>
              <a:buNone/>
            </a:pPr>
            <a:r>
              <a:rPr lang="en-US" sz="3200" b="1" dirty="0">
                <a:solidFill>
                  <a:schemeClr val="bg1"/>
                </a:solidFill>
                <a:latin typeface="Lexend Deca" panose="020B0604020202020204" charset="-78"/>
                <a:cs typeface="Lexend Deca" panose="020B0604020202020204" charset="-78"/>
              </a:rPr>
              <a:t>Why is Cybersecurity Important?</a:t>
            </a:r>
          </a:p>
          <a:p>
            <a:pPr>
              <a:buNone/>
            </a:pPr>
            <a:endParaRPr lang="en-US" b="1" dirty="0">
              <a:solidFill>
                <a:schemeClr val="bg1"/>
              </a:solidFill>
              <a:latin typeface="Lexend Deca" panose="020B0604020202020204" charset="-78"/>
              <a:cs typeface="Lexend Deca" panose="020B0604020202020204" charset="-78"/>
            </a:endParaRPr>
          </a:p>
          <a:p>
            <a:pPr>
              <a:buFont typeface="Arial" panose="020B0604020202020204" pitchFamily="34" charset="0"/>
              <a:buChar char="•"/>
            </a:pPr>
            <a:r>
              <a:rPr lang="en-US" b="1" dirty="0">
                <a:solidFill>
                  <a:schemeClr val="bg1"/>
                </a:solidFill>
                <a:latin typeface="Lexend Deca" panose="020B0604020202020204" charset="-78"/>
                <a:cs typeface="Lexend Deca" panose="020B0604020202020204" charset="-78"/>
              </a:rPr>
              <a:t>Protecting Sensitive Data :</a:t>
            </a:r>
            <a:r>
              <a:rPr lang="en-US" dirty="0">
                <a:solidFill>
                  <a:schemeClr val="bg1"/>
                </a:solidFill>
                <a:latin typeface="Lexend Deca" panose="020B0604020202020204" charset="-78"/>
                <a:cs typeface="Lexend Deca" panose="020B0604020202020204" charset="-78"/>
              </a:rPr>
              <a:t> Safeguarding personal, financial, and confidential information.</a:t>
            </a:r>
          </a:p>
          <a:p>
            <a:pPr>
              <a:buFont typeface="Arial" panose="020B0604020202020204" pitchFamily="34" charset="0"/>
              <a:buChar char="•"/>
            </a:pPr>
            <a:r>
              <a:rPr lang="en-US" b="1" dirty="0">
                <a:solidFill>
                  <a:schemeClr val="bg1"/>
                </a:solidFill>
                <a:latin typeface="Lexend Deca" panose="020B0604020202020204" charset="-78"/>
                <a:cs typeface="Lexend Deca" panose="020B0604020202020204" charset="-78"/>
              </a:rPr>
              <a:t>Maintaining Trust :</a:t>
            </a:r>
            <a:r>
              <a:rPr lang="en-US" dirty="0">
                <a:solidFill>
                  <a:schemeClr val="bg1"/>
                </a:solidFill>
                <a:latin typeface="Lexend Deca" panose="020B0604020202020204" charset="-78"/>
                <a:cs typeface="Lexend Deca" panose="020B0604020202020204" charset="-78"/>
              </a:rPr>
              <a:t> Ensuring the integrity and availability of digital services and systems.</a:t>
            </a:r>
          </a:p>
          <a:p>
            <a:pPr>
              <a:buFont typeface="Arial" panose="020B0604020202020204" pitchFamily="34" charset="0"/>
              <a:buChar char="•"/>
            </a:pPr>
            <a:r>
              <a:rPr lang="en-US" b="1" dirty="0">
                <a:solidFill>
                  <a:schemeClr val="bg1"/>
                </a:solidFill>
                <a:latin typeface="Lexend Deca" panose="020B0604020202020204" charset="-78"/>
                <a:cs typeface="Lexend Deca" panose="020B0604020202020204" charset="-78"/>
              </a:rPr>
              <a:t>Preventing Financial Loss :</a:t>
            </a:r>
            <a:r>
              <a:rPr lang="en-US" dirty="0">
                <a:solidFill>
                  <a:schemeClr val="bg1"/>
                </a:solidFill>
                <a:latin typeface="Lexend Deca" panose="020B0604020202020204" charset="-78"/>
                <a:cs typeface="Lexend Deca" panose="020B0604020202020204" charset="-78"/>
              </a:rPr>
              <a:t> Avoiding costly data breaches, system downtime, and regulatory fines.</a:t>
            </a:r>
          </a:p>
          <a:p>
            <a:pPr>
              <a:buFont typeface="Arial" panose="020B0604020202020204" pitchFamily="34" charset="0"/>
              <a:buChar char="•"/>
            </a:pPr>
            <a:r>
              <a:rPr lang="en-US" b="1" dirty="0">
                <a:solidFill>
                  <a:schemeClr val="bg1"/>
                </a:solidFill>
                <a:latin typeface="Lexend Deca" panose="020B0604020202020204" charset="-78"/>
                <a:cs typeface="Lexend Deca" panose="020B0604020202020204" charset="-78"/>
              </a:rPr>
              <a:t>Ensuring Business Continuity :</a:t>
            </a:r>
            <a:r>
              <a:rPr lang="en-US" dirty="0">
                <a:solidFill>
                  <a:schemeClr val="bg1"/>
                </a:solidFill>
                <a:latin typeface="Lexend Deca" panose="020B0604020202020204" charset="-78"/>
                <a:cs typeface="Lexend Deca" panose="020B0604020202020204" charset="-78"/>
              </a:rPr>
              <a:t> Protecting critical infrastructure and operations from disruption.</a:t>
            </a:r>
          </a:p>
          <a:p>
            <a:pPr>
              <a:buFont typeface="Arial" panose="020B0604020202020204" pitchFamily="34" charset="0"/>
              <a:buChar char="•"/>
            </a:pPr>
            <a:r>
              <a:rPr lang="en-US" b="1" dirty="0">
                <a:solidFill>
                  <a:schemeClr val="bg1"/>
                </a:solidFill>
                <a:latin typeface="Lexend Deca" panose="020B0604020202020204" charset="-78"/>
                <a:cs typeface="Lexend Deca" panose="020B0604020202020204" charset="-78"/>
              </a:rPr>
              <a:t>Safeguarding National Security :</a:t>
            </a:r>
            <a:r>
              <a:rPr lang="en-US" dirty="0">
                <a:solidFill>
                  <a:schemeClr val="bg1"/>
                </a:solidFill>
                <a:latin typeface="Lexend Deca" panose="020B0604020202020204" charset="-78"/>
                <a:cs typeface="Lexend Deca" panose="020B0604020202020204" charset="-78"/>
              </a:rPr>
              <a:t> Protecting critical government and military systems.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50" y="205975"/>
            <a:ext cx="6014400" cy="519961"/>
          </a:xfrm>
          <a:prstGeom prst="rect">
            <a:avLst/>
          </a:prstGeom>
        </p:spPr>
        <p:txBody>
          <a:bodyPr spcFirstLastPara="1" wrap="square" lIns="0" tIns="0" rIns="0" bIns="0" anchor="b" anchorCtr="0">
            <a:noAutofit/>
          </a:bodyPr>
          <a:lstStyle/>
          <a:p>
            <a:pPr lvl="0"/>
            <a:r>
              <a:rPr lang="en-IN" dirty="0"/>
              <a:t>Common Cyber Threats</a:t>
            </a:r>
            <a:endParaRPr dirty="0"/>
          </a:p>
        </p:txBody>
      </p:sp>
      <p:sp>
        <p:nvSpPr>
          <p:cNvPr id="104" name="Google Shape;104;p18"/>
          <p:cNvSpPr txBox="1">
            <a:spLocks noGrp="1"/>
          </p:cNvSpPr>
          <p:nvPr>
            <p:ph type="body" idx="1"/>
          </p:nvPr>
        </p:nvSpPr>
        <p:spPr>
          <a:xfrm>
            <a:off x="397869" y="781777"/>
            <a:ext cx="8194699" cy="4048490"/>
          </a:xfrm>
          <a:prstGeom prst="rect">
            <a:avLst/>
          </a:prstGeom>
        </p:spPr>
        <p:txBody>
          <a:bodyPr spcFirstLastPara="1" wrap="square" lIns="0" tIns="0" rIns="0" bIns="0" anchor="t" anchorCtr="0">
            <a:noAutofit/>
          </a:bodyPr>
          <a:lstStyle/>
          <a:p>
            <a:r>
              <a:rPr lang="en-IN" sz="1600" b="1" dirty="0">
                <a:latin typeface="Lexend Deca" panose="020B0604020202020204" charset="-78"/>
                <a:cs typeface="Lexend Deca" panose="020B0604020202020204" charset="-78"/>
              </a:rPr>
              <a:t>Malware :</a:t>
            </a:r>
            <a:r>
              <a:rPr lang="en-IN" sz="1600" dirty="0">
                <a:latin typeface="Lexend Deca" panose="020B0604020202020204" charset="-78"/>
                <a:cs typeface="Lexend Deca" panose="020B0604020202020204" charset="-78"/>
              </a:rPr>
              <a:t> Malicious software (e.g., viruses, worms, trojans, ransomware, spyware).</a:t>
            </a:r>
          </a:p>
          <a:p>
            <a:pPr lvl="0"/>
            <a:r>
              <a:rPr lang="en-IN" sz="1600" b="1" dirty="0">
                <a:latin typeface="Lexend Deca" panose="020B0604020202020204" charset="-78"/>
                <a:cs typeface="Lexend Deca" panose="020B0604020202020204" charset="-78"/>
              </a:rPr>
              <a:t>Phishing :</a:t>
            </a:r>
            <a:r>
              <a:rPr lang="en-IN" sz="1600" dirty="0">
                <a:latin typeface="Lexend Deca" panose="020B0604020202020204" charset="-78"/>
                <a:cs typeface="Lexend Deca" panose="020B0604020202020204" charset="-78"/>
              </a:rPr>
              <a:t> Deceptive attempts to acquire sensitive information (e.g., usernames, passwords, credit card details) by disguising as a trustworthy entity in electronic communication.</a:t>
            </a:r>
          </a:p>
          <a:p>
            <a:pPr lvl="0"/>
            <a:r>
              <a:rPr lang="en-IN" sz="1600" b="1" dirty="0">
                <a:latin typeface="Lexend Deca" panose="020B0604020202020204" charset="-78"/>
                <a:cs typeface="Lexend Deca" panose="020B0604020202020204" charset="-78"/>
              </a:rPr>
              <a:t>Denial-of-Service (DoS/DDoS) Attacks :</a:t>
            </a:r>
            <a:r>
              <a:rPr lang="en-IN" sz="1600" dirty="0">
                <a:latin typeface="Lexend Deca" panose="020B0604020202020204" charset="-78"/>
                <a:cs typeface="Lexend Deca" panose="020B0604020202020204" charset="-78"/>
              </a:rPr>
              <a:t> Overwhelming a system's resources to make it unavailable to legitimate users.</a:t>
            </a:r>
          </a:p>
          <a:p>
            <a:pPr lvl="0"/>
            <a:r>
              <a:rPr lang="en-IN" sz="1600" b="1" dirty="0">
                <a:latin typeface="Lexend Deca" panose="020B0604020202020204" charset="-78"/>
                <a:cs typeface="Lexend Deca" panose="020B0604020202020204" charset="-78"/>
              </a:rPr>
              <a:t>Man-in-the-Middle (MitM) Attacks :</a:t>
            </a:r>
            <a:r>
              <a:rPr lang="en-IN" sz="1600" dirty="0">
                <a:latin typeface="Lexend Deca" panose="020B0604020202020204" charset="-78"/>
                <a:cs typeface="Lexend Deca" panose="020B0604020202020204" charset="-78"/>
              </a:rPr>
              <a:t> Intercepting communication between two parties to eavesdrop or alter messages.</a:t>
            </a:r>
          </a:p>
          <a:p>
            <a:pPr lvl="0"/>
            <a:r>
              <a:rPr lang="en-IN" sz="1600" b="1" dirty="0">
                <a:latin typeface="Lexend Deca" panose="020B0604020202020204" charset="-78"/>
                <a:cs typeface="Lexend Deca" panose="020B0604020202020204" charset="-78"/>
              </a:rPr>
              <a:t>SQL Injection :</a:t>
            </a:r>
            <a:r>
              <a:rPr lang="en-IN" sz="1600" dirty="0">
                <a:latin typeface="Lexend Deca" panose="020B0604020202020204" charset="-78"/>
                <a:cs typeface="Lexend Deca" panose="020B0604020202020204" charset="-78"/>
              </a:rPr>
              <a:t> Exploiting vulnerabilities in databases to gain unauthorized access or manipulate data.</a:t>
            </a:r>
          </a:p>
          <a:p>
            <a:pPr lvl="0"/>
            <a:r>
              <a:rPr lang="en-IN" sz="1600" b="1" dirty="0">
                <a:latin typeface="Lexend Deca" panose="020B0604020202020204" charset="-78"/>
                <a:cs typeface="Lexend Deca" panose="020B0604020202020204" charset="-78"/>
              </a:rPr>
              <a:t>Zero-Day Exploits :</a:t>
            </a:r>
            <a:r>
              <a:rPr lang="en-IN" sz="1600" dirty="0">
                <a:latin typeface="Lexend Deca" panose="020B0604020202020204" charset="-78"/>
                <a:cs typeface="Lexend Deca" panose="020B0604020202020204" charset="-78"/>
              </a:rPr>
              <a:t> Attacks that target software vulnerabilities that are unknown to the vendor.</a:t>
            </a:r>
          </a:p>
          <a:p>
            <a:pPr marL="76200" lvl="0" indent="0" algn="l" rtl="0">
              <a:spcBef>
                <a:spcPts val="600"/>
              </a:spcBef>
              <a:spcAft>
                <a:spcPts val="0"/>
              </a:spcAft>
              <a:buSzPts val="2400"/>
              <a:buNone/>
            </a:pPr>
            <a:endParaRPr sz="1400" dirty="0">
              <a:latin typeface="+mn-lt"/>
            </a:endParaRPr>
          </a:p>
        </p:txBody>
      </p:sp>
      <p:sp>
        <p:nvSpPr>
          <p:cNvPr id="105"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3002AFA1-2DA1-DBE3-EF8A-7F995DA7F5FC}"/>
            </a:ext>
          </a:extLst>
        </p:cNvPr>
        <p:cNvGrpSpPr/>
        <p:nvPr/>
      </p:nvGrpSpPr>
      <p:grpSpPr>
        <a:xfrm>
          <a:off x="0" y="0"/>
          <a:ext cx="0" cy="0"/>
          <a:chOff x="0" y="0"/>
          <a:chExt cx="0" cy="0"/>
        </a:xfrm>
      </p:grpSpPr>
      <p:sp>
        <p:nvSpPr>
          <p:cNvPr id="134" name="Google Shape;134;p20">
            <a:extLst>
              <a:ext uri="{FF2B5EF4-FFF2-40B4-BE49-F238E27FC236}">
                <a16:creationId xmlns:a16="http://schemas.microsoft.com/office/drawing/2014/main" id="{E4950DA7-8D18-4457-EF75-70F188A26083}"/>
              </a:ext>
            </a:extLst>
          </p:cNvPr>
          <p:cNvSpPr txBox="1">
            <a:spLocks noGrp="1"/>
          </p:cNvSpPr>
          <p:nvPr>
            <p:ph type="title"/>
          </p:nvPr>
        </p:nvSpPr>
        <p:spPr>
          <a:xfrm>
            <a:off x="580550" y="394439"/>
            <a:ext cx="6098400" cy="471100"/>
          </a:xfrm>
          <a:prstGeom prst="rect">
            <a:avLst/>
          </a:prstGeom>
        </p:spPr>
        <p:txBody>
          <a:bodyPr spcFirstLastPara="1" wrap="square" lIns="0" tIns="0" rIns="0" bIns="0" anchor="b" anchorCtr="0">
            <a:noAutofit/>
          </a:bodyPr>
          <a:lstStyle/>
          <a:p>
            <a:pPr lvl="0"/>
            <a:r>
              <a:rPr lang="en-IN" dirty="0"/>
              <a:t>Impact of Cyberattacks</a:t>
            </a:r>
            <a:endParaRPr dirty="0"/>
          </a:p>
        </p:txBody>
      </p:sp>
      <p:sp>
        <p:nvSpPr>
          <p:cNvPr id="136" name="Google Shape;136;p20">
            <a:extLst>
              <a:ext uri="{FF2B5EF4-FFF2-40B4-BE49-F238E27FC236}">
                <a16:creationId xmlns:a16="http://schemas.microsoft.com/office/drawing/2014/main" id="{04A662EC-FBC4-6FB4-262E-966CA3BDA10F}"/>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5" name="Text Placeholder 2">
            <a:extLst>
              <a:ext uri="{FF2B5EF4-FFF2-40B4-BE49-F238E27FC236}">
                <a16:creationId xmlns:a16="http://schemas.microsoft.com/office/drawing/2014/main" id="{A98245C9-601D-FF6F-6AFD-AC80BED89752}"/>
              </a:ext>
            </a:extLst>
          </p:cNvPr>
          <p:cNvSpPr>
            <a:spLocks noGrp="1"/>
          </p:cNvSpPr>
          <p:nvPr>
            <p:ph type="body" idx="1"/>
          </p:nvPr>
        </p:nvSpPr>
        <p:spPr>
          <a:xfrm>
            <a:off x="314107" y="1256426"/>
            <a:ext cx="8221881" cy="3350499"/>
          </a:xfrm>
        </p:spPr>
        <p:txBody>
          <a:bodyPr/>
          <a:lstStyle/>
          <a:p>
            <a:pPr lvl="0"/>
            <a:r>
              <a:rPr lang="en-IN" sz="1700" b="1" dirty="0">
                <a:latin typeface="Lexend Deca" panose="020B0604020202020204" charset="-78"/>
                <a:cs typeface="Lexend Deca" panose="020B0604020202020204" charset="-78"/>
              </a:rPr>
              <a:t>Financial Loss :</a:t>
            </a:r>
            <a:r>
              <a:rPr lang="en-IN" sz="1700" dirty="0">
                <a:latin typeface="Lexend Deca" panose="020B0604020202020204" charset="-78"/>
                <a:cs typeface="Lexend Deca" panose="020B0604020202020204" charset="-78"/>
              </a:rPr>
              <a:t> Direct theft, recovery costs, legal fees, regulatory fines.</a:t>
            </a:r>
          </a:p>
          <a:p>
            <a:pPr lvl="0"/>
            <a:r>
              <a:rPr lang="en-IN" sz="1700" b="1" dirty="0">
                <a:latin typeface="Lexend Deca" panose="020B0604020202020204" charset="-78"/>
                <a:cs typeface="Lexend Deca" panose="020B0604020202020204" charset="-78"/>
              </a:rPr>
              <a:t>Reputational Damage :</a:t>
            </a:r>
            <a:r>
              <a:rPr lang="en-IN" sz="1700" dirty="0">
                <a:latin typeface="Lexend Deca" panose="020B0604020202020204" charset="-78"/>
                <a:cs typeface="Lexend Deca" panose="020B0604020202020204" charset="-78"/>
              </a:rPr>
              <a:t> Loss of customer trust, negative public perception.</a:t>
            </a:r>
          </a:p>
          <a:p>
            <a:pPr lvl="0"/>
            <a:r>
              <a:rPr lang="en-IN" sz="1700" b="1" dirty="0">
                <a:latin typeface="Lexend Deca" panose="020B0604020202020204" charset="-78"/>
                <a:cs typeface="Lexend Deca" panose="020B0604020202020204" charset="-78"/>
              </a:rPr>
              <a:t>Operational Disruption :</a:t>
            </a:r>
            <a:r>
              <a:rPr lang="en-IN" sz="1700" dirty="0">
                <a:latin typeface="Lexend Deca" panose="020B0604020202020204" charset="-78"/>
                <a:cs typeface="Lexend Deca" panose="020B0604020202020204" charset="-78"/>
              </a:rPr>
              <a:t> Downtime, interruption of critical services, business paralysis.</a:t>
            </a:r>
          </a:p>
          <a:p>
            <a:pPr lvl="0"/>
            <a:r>
              <a:rPr lang="en-IN" sz="1700" b="1" dirty="0">
                <a:latin typeface="Lexend Deca" panose="020B0604020202020204" charset="-78"/>
                <a:cs typeface="Lexend Deca" panose="020B0604020202020204" charset="-78"/>
              </a:rPr>
              <a:t>Data Loss/Theft :</a:t>
            </a:r>
            <a:r>
              <a:rPr lang="en-IN" sz="1700" dirty="0">
                <a:latin typeface="Lexend Deca" panose="020B0604020202020204" charset="-78"/>
                <a:cs typeface="Lexend Deca" panose="020B0604020202020204" charset="-78"/>
              </a:rPr>
              <a:t> Compromise of sensitive personal, financial, or intellectual property.</a:t>
            </a:r>
          </a:p>
          <a:p>
            <a:pPr lvl="0"/>
            <a:r>
              <a:rPr lang="en-IN" sz="1700" b="1" dirty="0">
                <a:latin typeface="Lexend Deca" panose="020B0604020202020204" charset="-78"/>
                <a:cs typeface="Lexend Deca" panose="020B0604020202020204" charset="-78"/>
              </a:rPr>
              <a:t>Legal &amp; Regulatory Consequences :</a:t>
            </a:r>
            <a:r>
              <a:rPr lang="en-IN" sz="1700" dirty="0">
                <a:latin typeface="Lexend Deca" panose="020B0604020202020204" charset="-78"/>
                <a:cs typeface="Lexend Deca" panose="020B0604020202020204" charset="-78"/>
              </a:rPr>
              <a:t> Non-compliance penalties, lawsuits.</a:t>
            </a:r>
          </a:p>
          <a:p>
            <a:pPr lvl="0"/>
            <a:r>
              <a:rPr lang="en-IN" sz="1700" b="1" dirty="0">
                <a:latin typeface="Lexend Deca" panose="020B0604020202020204" charset="-78"/>
                <a:cs typeface="Lexend Deca" panose="020B0604020202020204" charset="-78"/>
              </a:rPr>
              <a:t>Erosion of Trust :</a:t>
            </a:r>
            <a:r>
              <a:rPr lang="en-IN" sz="1700" dirty="0">
                <a:latin typeface="Lexend Deca" panose="020B0604020202020204" charset="-78"/>
                <a:cs typeface="Lexend Deca" panose="020B0604020202020204" charset="-78"/>
              </a:rPr>
              <a:t> Damage to individual and societal confidence in digital systems.</a:t>
            </a:r>
          </a:p>
          <a:p>
            <a:endParaRPr lang="en-IN" dirty="0"/>
          </a:p>
        </p:txBody>
      </p:sp>
    </p:spTree>
    <p:extLst>
      <p:ext uri="{BB962C8B-B14F-4D97-AF65-F5344CB8AC3E}">
        <p14:creationId xmlns:p14="http://schemas.microsoft.com/office/powerpoint/2010/main" val="347270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08FEBD73-3E3F-422A-7DB4-3992C2905202}"/>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5B5E4B5F-726C-3FDF-3F32-B26DAED739BF}"/>
              </a:ext>
            </a:extLst>
          </p:cNvPr>
          <p:cNvSpPr txBox="1">
            <a:spLocks noGrp="1"/>
          </p:cNvSpPr>
          <p:nvPr>
            <p:ph type="body" idx="1"/>
          </p:nvPr>
        </p:nvSpPr>
        <p:spPr>
          <a:xfrm>
            <a:off x="580549" y="1047023"/>
            <a:ext cx="7970137" cy="3769282"/>
          </a:xfrm>
          <a:prstGeom prst="rect">
            <a:avLst/>
          </a:prstGeom>
        </p:spPr>
        <p:txBody>
          <a:bodyPr spcFirstLastPara="1" wrap="square" lIns="0" tIns="0" rIns="0" bIns="0" anchor="t" anchorCtr="0">
            <a:noAutofit/>
          </a:bodyPr>
          <a:lstStyle/>
          <a:p>
            <a:pPr lvl="0"/>
            <a:r>
              <a:rPr lang="en-IN" b="1" dirty="0">
                <a:latin typeface="Lexend Deca" panose="020B0604020202020204" charset="-78"/>
                <a:cs typeface="Lexend Deca" panose="020B0604020202020204" charset="-78"/>
              </a:rPr>
              <a:t>Confidentiality :</a:t>
            </a:r>
            <a:r>
              <a:rPr lang="en-IN" dirty="0">
                <a:latin typeface="Lexend Deca" panose="020B0604020202020204" charset="-78"/>
                <a:cs typeface="Lexend Deca" panose="020B0604020202020204" charset="-78"/>
              </a:rPr>
              <a:t> Protecting information from unauthorized access.</a:t>
            </a:r>
          </a:p>
          <a:p>
            <a:pPr lvl="0"/>
            <a:r>
              <a:rPr lang="en-IN" b="1" dirty="0">
                <a:latin typeface="Lexend Deca" panose="020B0604020202020204" charset="-78"/>
                <a:cs typeface="Lexend Deca" panose="020B0604020202020204" charset="-78"/>
              </a:rPr>
              <a:t>Integrity :</a:t>
            </a:r>
            <a:r>
              <a:rPr lang="en-IN" dirty="0">
                <a:latin typeface="Lexend Deca" panose="020B0604020202020204" charset="-78"/>
                <a:cs typeface="Lexend Deca" panose="020B0604020202020204" charset="-78"/>
              </a:rPr>
              <a:t> Ensuring information is accurate, complete, and protected from unauthorized modification.</a:t>
            </a:r>
          </a:p>
          <a:p>
            <a:pPr lvl="0"/>
            <a:r>
              <a:rPr lang="en-IN" b="1" dirty="0">
                <a:latin typeface="Lexend Deca" panose="020B0604020202020204" charset="-78"/>
                <a:cs typeface="Lexend Deca" panose="020B0604020202020204" charset="-78"/>
              </a:rPr>
              <a:t>Availability :</a:t>
            </a:r>
            <a:r>
              <a:rPr lang="en-IN" dirty="0">
                <a:latin typeface="Lexend Deca" panose="020B0604020202020204" charset="-78"/>
                <a:cs typeface="Lexend Deca" panose="020B0604020202020204" charset="-78"/>
              </a:rPr>
              <a:t> Ensuring authorized users have timely and reliable access to information and systems.</a:t>
            </a:r>
          </a:p>
          <a:p>
            <a:pPr lvl="0"/>
            <a:r>
              <a:rPr lang="en-IN" b="1" dirty="0">
                <a:latin typeface="Lexend Deca" panose="020B0604020202020204" charset="-78"/>
                <a:cs typeface="Lexend Deca" panose="020B0604020202020204" charset="-78"/>
              </a:rPr>
              <a:t>Authentication :</a:t>
            </a:r>
            <a:r>
              <a:rPr lang="en-IN" dirty="0">
                <a:latin typeface="Lexend Deca" panose="020B0604020202020204" charset="-78"/>
                <a:cs typeface="Lexend Deca" panose="020B0604020202020204" charset="-78"/>
              </a:rPr>
              <a:t> Verifying the identity of users or systems.</a:t>
            </a:r>
          </a:p>
          <a:p>
            <a:pPr lvl="0"/>
            <a:r>
              <a:rPr lang="en-IN" b="1" dirty="0">
                <a:latin typeface="Lexend Deca" panose="020B0604020202020204" charset="-78"/>
                <a:cs typeface="Lexend Deca" panose="020B0604020202020204" charset="-78"/>
              </a:rPr>
              <a:t>Non-Repudiation :</a:t>
            </a:r>
            <a:r>
              <a:rPr lang="en-IN" dirty="0">
                <a:latin typeface="Lexend Deca" panose="020B0604020202020204" charset="-78"/>
                <a:cs typeface="Lexend Deca" panose="020B0604020202020204" charset="-78"/>
              </a:rPr>
              <a:t> Proving that a specific action or event has occurred and cannot be denied.</a:t>
            </a:r>
          </a:p>
          <a:p>
            <a:pPr marL="0" lvl="0" indent="0" algn="l" rtl="0">
              <a:spcBef>
                <a:spcPts val="600"/>
              </a:spcBef>
              <a:spcAft>
                <a:spcPts val="0"/>
              </a:spcAft>
              <a:buNone/>
            </a:pPr>
            <a:endParaRPr sz="1600" dirty="0">
              <a:latin typeface="Lexend Deca" panose="020B0604020202020204" charset="-78"/>
              <a:cs typeface="Lexend Deca" panose="020B0604020202020204" charset="-78"/>
            </a:endParaRPr>
          </a:p>
        </p:txBody>
      </p:sp>
      <p:sp>
        <p:nvSpPr>
          <p:cNvPr id="134" name="Google Shape;134;p20">
            <a:extLst>
              <a:ext uri="{FF2B5EF4-FFF2-40B4-BE49-F238E27FC236}">
                <a16:creationId xmlns:a16="http://schemas.microsoft.com/office/drawing/2014/main" id="{7815F2EE-AEC2-BA06-1C07-FD8C318266D0}"/>
              </a:ext>
            </a:extLst>
          </p:cNvPr>
          <p:cNvSpPr txBox="1">
            <a:spLocks noGrp="1"/>
          </p:cNvSpPr>
          <p:nvPr>
            <p:ph type="title"/>
          </p:nvPr>
        </p:nvSpPr>
        <p:spPr>
          <a:xfrm>
            <a:off x="580549" y="232962"/>
            <a:ext cx="6098400" cy="604656"/>
          </a:xfrm>
          <a:prstGeom prst="rect">
            <a:avLst/>
          </a:prstGeom>
        </p:spPr>
        <p:txBody>
          <a:bodyPr spcFirstLastPara="1" wrap="square" lIns="0" tIns="0" rIns="0" bIns="0" anchor="b" anchorCtr="0">
            <a:noAutofit/>
          </a:bodyPr>
          <a:lstStyle/>
          <a:p>
            <a:r>
              <a:rPr lang="en-IN" dirty="0"/>
              <a:t>Key Cybersecurity Principles</a:t>
            </a:r>
            <a:endParaRPr dirty="0"/>
          </a:p>
        </p:txBody>
      </p:sp>
      <p:sp>
        <p:nvSpPr>
          <p:cNvPr id="136" name="Google Shape;136;p20">
            <a:extLst>
              <a:ext uri="{FF2B5EF4-FFF2-40B4-BE49-F238E27FC236}">
                <a16:creationId xmlns:a16="http://schemas.microsoft.com/office/drawing/2014/main" id="{D88C9887-8E5C-E955-A5DD-CD4E31EC72CD}"/>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82278281"/>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3902</TotalTime>
  <Words>1416</Words>
  <Application>Microsoft Office PowerPoint</Application>
  <PresentationFormat>On-screen Show (16:9)</PresentationFormat>
  <Paragraphs>164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Lexend Deca</vt:lpstr>
      <vt:lpstr>Muli</vt:lpstr>
      <vt:lpstr>Montserrat</vt:lpstr>
      <vt:lpstr>Calibri</vt:lpstr>
      <vt:lpstr>Arial</vt:lpstr>
      <vt:lpstr>Aliena template</vt:lpstr>
      <vt:lpstr>CYBERSECURITY    Protecting Our Digital World</vt:lpstr>
      <vt:lpstr>Hello!</vt:lpstr>
      <vt:lpstr>Title Slide</vt:lpstr>
      <vt:lpstr>Table of Contents</vt:lpstr>
      <vt:lpstr>PowerPoint Presentation</vt:lpstr>
      <vt:lpstr>PowerPoint Presentation</vt:lpstr>
      <vt:lpstr>Common Cyber Threats</vt:lpstr>
      <vt:lpstr>Impact of Cyberattacks</vt:lpstr>
      <vt:lpstr>Key Cybersecurity Principles</vt:lpstr>
      <vt:lpstr>Types of Cybersecurity</vt:lpstr>
      <vt:lpstr>Cybersecurity Best Practices (Individual)</vt:lpstr>
      <vt:lpstr>Cybersecurity Best Practices (Organizational)</vt:lpstr>
      <vt:lpstr>Future of Cybersecurity</vt:lpstr>
      <vt:lpstr>Data Base Management Systems</vt:lpstr>
      <vt:lpstr>CryptoGraphy :</vt:lpstr>
      <vt:lpstr>Networking</vt:lpstr>
      <vt:lpstr>Cyber Thraet Maps</vt:lpstr>
      <vt:lpstr>CIA Triad</vt:lpstr>
      <vt:lpstr>PowerPoint Presentation</vt:lpstr>
      <vt:lpstr>PowerPoint Presentation</vt:lpstr>
      <vt:lpstr>PowerPoint Presentation</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BABLU</dc:creator>
  <cp:lastModifiedBy>LEELA BHARATH NANNAM</cp:lastModifiedBy>
  <cp:revision>7</cp:revision>
  <dcterms:modified xsi:type="dcterms:W3CDTF">2025-06-14T08:06:19Z</dcterms:modified>
</cp:coreProperties>
</file>