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IBM Plex Sans"/>
      <p:regular r:id="rId21"/>
      <p:bold r:id="rId22"/>
      <p:italic r:id="rId23"/>
      <p:boldItalic r:id="rId24"/>
    </p:embeddedFont>
    <p:embeddedFont>
      <p:font typeface="Arimo"/>
      <p:regular r:id="rId25"/>
      <p:bold r:id="rId26"/>
      <p:italic r:id="rId27"/>
      <p:boldItalic r:id="rId28"/>
    </p:embeddedFont>
    <p:embeddedFont>
      <p:font typeface="IBM Plex Serif"/>
      <p:regular r:id="rId29"/>
      <p:bold r:id="rId30"/>
      <p:italic r:id="rId31"/>
      <p:boldItalic r:id="rId32"/>
    </p:embeddedFont>
    <p:embeddedFont>
      <p:font typeface="IBM Plex Mon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DD4F6E-6FBC-4982-A5DB-B3DFC48BDEA1}">
  <a:tblStyle styleId="{0FDD4F6E-6FBC-4982-A5DB-B3DFC48BDEA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BMPlexSans-bold.fntdata"/><Relationship Id="rId21" Type="http://schemas.openxmlformats.org/officeDocument/2006/relationships/font" Target="fonts/IBMPlexSans-regular.fntdata"/><Relationship Id="rId24" Type="http://schemas.openxmlformats.org/officeDocument/2006/relationships/font" Target="fonts/IBMPlexSans-boldItalic.fntdata"/><Relationship Id="rId23" Type="http://schemas.openxmlformats.org/officeDocument/2006/relationships/font" Target="fonts/IBMPlex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IBMPlexSerif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erif-italic.fntdata"/><Relationship Id="rId30" Type="http://schemas.openxmlformats.org/officeDocument/2006/relationships/font" Target="fonts/IBMPlexSerif-bold.fntdata"/><Relationship Id="rId11" Type="http://schemas.openxmlformats.org/officeDocument/2006/relationships/slide" Target="slides/slide5.xml"/><Relationship Id="rId33" Type="http://schemas.openxmlformats.org/officeDocument/2006/relationships/font" Target="fonts/IBMPlexMono-regular.fntdata"/><Relationship Id="rId10" Type="http://schemas.openxmlformats.org/officeDocument/2006/relationships/slide" Target="slides/slide4.xml"/><Relationship Id="rId32" Type="http://schemas.openxmlformats.org/officeDocument/2006/relationships/font" Target="fonts/IBMPlexSerif-boldItalic.fntdata"/><Relationship Id="rId13" Type="http://schemas.openxmlformats.org/officeDocument/2006/relationships/slide" Target="slides/slide7.xml"/><Relationship Id="rId35" Type="http://schemas.openxmlformats.org/officeDocument/2006/relationships/font" Target="fonts/IBMPlexMono-italic.fntdata"/><Relationship Id="rId12" Type="http://schemas.openxmlformats.org/officeDocument/2006/relationships/slide" Target="slides/slide6.xml"/><Relationship Id="rId34" Type="http://schemas.openxmlformats.org/officeDocument/2006/relationships/font" Target="fonts/IBMPlexMon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IBMPlexMon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.png"/><Relationship Id="rId20" Type="http://schemas.openxmlformats.org/officeDocument/2006/relationships/image" Target="../media/image23.png"/><Relationship Id="rId41" Type="http://schemas.openxmlformats.org/officeDocument/2006/relationships/image" Target="../media/image49.png"/><Relationship Id="rId22" Type="http://schemas.openxmlformats.org/officeDocument/2006/relationships/image" Target="../media/image29.png"/><Relationship Id="rId21" Type="http://schemas.openxmlformats.org/officeDocument/2006/relationships/image" Target="../media/image22.png"/><Relationship Id="rId24" Type="http://schemas.openxmlformats.org/officeDocument/2006/relationships/image" Target="../media/image31.png"/><Relationship Id="rId23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26" Type="http://schemas.openxmlformats.org/officeDocument/2006/relationships/image" Target="../media/image34.png"/><Relationship Id="rId25" Type="http://schemas.openxmlformats.org/officeDocument/2006/relationships/image" Target="../media/image35.png"/><Relationship Id="rId28" Type="http://schemas.openxmlformats.org/officeDocument/2006/relationships/image" Target="../media/image33.png"/><Relationship Id="rId27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29" Type="http://schemas.openxmlformats.org/officeDocument/2006/relationships/image" Target="../media/image4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31" Type="http://schemas.openxmlformats.org/officeDocument/2006/relationships/image" Target="../media/image39.png"/><Relationship Id="rId30" Type="http://schemas.openxmlformats.org/officeDocument/2006/relationships/image" Target="../media/image38.png"/><Relationship Id="rId11" Type="http://schemas.openxmlformats.org/officeDocument/2006/relationships/image" Target="../media/image30.png"/><Relationship Id="rId33" Type="http://schemas.openxmlformats.org/officeDocument/2006/relationships/image" Target="../media/image36.png"/><Relationship Id="rId10" Type="http://schemas.openxmlformats.org/officeDocument/2006/relationships/image" Target="../media/image21.png"/><Relationship Id="rId32" Type="http://schemas.openxmlformats.org/officeDocument/2006/relationships/image" Target="../media/image44.png"/><Relationship Id="rId13" Type="http://schemas.openxmlformats.org/officeDocument/2006/relationships/image" Target="../media/image18.png"/><Relationship Id="rId35" Type="http://schemas.openxmlformats.org/officeDocument/2006/relationships/image" Target="../media/image43.png"/><Relationship Id="rId12" Type="http://schemas.openxmlformats.org/officeDocument/2006/relationships/image" Target="../media/image16.png"/><Relationship Id="rId34" Type="http://schemas.openxmlformats.org/officeDocument/2006/relationships/image" Target="../media/image47.png"/><Relationship Id="rId15" Type="http://schemas.openxmlformats.org/officeDocument/2006/relationships/image" Target="../media/image25.png"/><Relationship Id="rId37" Type="http://schemas.openxmlformats.org/officeDocument/2006/relationships/image" Target="../media/image50.png"/><Relationship Id="rId14" Type="http://schemas.openxmlformats.org/officeDocument/2006/relationships/image" Target="../media/image24.png"/><Relationship Id="rId36" Type="http://schemas.openxmlformats.org/officeDocument/2006/relationships/image" Target="../media/image51.png"/><Relationship Id="rId17" Type="http://schemas.openxmlformats.org/officeDocument/2006/relationships/image" Target="../media/image15.png"/><Relationship Id="rId39" Type="http://schemas.openxmlformats.org/officeDocument/2006/relationships/image" Target="../media/image46.png"/><Relationship Id="rId16" Type="http://schemas.openxmlformats.org/officeDocument/2006/relationships/image" Target="../media/image20.png"/><Relationship Id="rId38" Type="http://schemas.openxmlformats.org/officeDocument/2006/relationships/image" Target="../media/image53.png"/><Relationship Id="rId19" Type="http://schemas.openxmlformats.org/officeDocument/2006/relationships/image" Target="../media/image19.png"/><Relationship Id="rId1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Relationship Id="rId6" Type="http://schemas.openxmlformats.org/officeDocument/2006/relationships/slide" Target="/ppt/slides/slide11.xml"/><Relationship Id="rId7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CC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1028700" y="1009650"/>
            <a:ext cx="10172178" cy="1905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3"/>
          <p:cNvSpPr/>
          <p:nvPr/>
        </p:nvSpPr>
        <p:spPr>
          <a:xfrm rot="10800000">
            <a:off x="1028700" y="1212801"/>
            <a:ext cx="609911" cy="465751"/>
          </a:xfrm>
          <a:custGeom>
            <a:rect b="b" l="l" r="r" t="t"/>
            <a:pathLst>
              <a:path extrusionOk="0" h="465751" w="609911">
                <a:moveTo>
                  <a:pt x="0" y="0"/>
                </a:moveTo>
                <a:lnTo>
                  <a:pt x="609911" y="0"/>
                </a:lnTo>
                <a:lnTo>
                  <a:pt x="609911" y="465750"/>
                </a:lnTo>
                <a:lnTo>
                  <a:pt x="0" y="465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028700" y="3915166"/>
            <a:ext cx="10172100" cy="4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79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Change Management Process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028700" y="8710898"/>
            <a:ext cx="10172178" cy="547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navigate organizational changes effectively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760987" y="1325510"/>
            <a:ext cx="5004244" cy="3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name or organization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215894" y="1325510"/>
            <a:ext cx="2984984" cy="3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Month and year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12211"/>
          <a:stretch/>
        </p:blipFill>
        <p:spPr>
          <a:xfrm>
            <a:off x="12252250" y="0"/>
            <a:ext cx="6035749" cy="625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b="15509" l="0" r="0" t="18466"/>
          <a:stretch/>
        </p:blipFill>
        <p:spPr>
          <a:xfrm>
            <a:off x="12252250" y="6561600"/>
            <a:ext cx="6035749" cy="3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CC4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2"/>
          <p:cNvGrpSpPr/>
          <p:nvPr/>
        </p:nvGrpSpPr>
        <p:grpSpPr>
          <a:xfrm>
            <a:off x="1028700" y="1271410"/>
            <a:ext cx="1019174" cy="1019623"/>
            <a:chOff x="0" y="0"/>
            <a:chExt cx="846084" cy="846456"/>
          </a:xfrm>
        </p:grpSpPr>
        <p:sp>
          <p:nvSpPr>
            <p:cNvPr id="244" name="Google Shape;244;p22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05</a:t>
              </a:r>
              <a:endParaRPr/>
            </a:p>
          </p:txBody>
        </p:sp>
      </p:grpSp>
      <p:cxnSp>
        <p:nvCxnSpPr>
          <p:cNvPr id="246" name="Google Shape;246;p22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22"/>
          <p:cNvSpPr/>
          <p:nvPr/>
        </p:nvSpPr>
        <p:spPr>
          <a:xfrm rot="5400000">
            <a:off x="-1339227" y="4949160"/>
            <a:ext cx="6774204" cy="10675679"/>
          </a:xfrm>
          <a:custGeom>
            <a:rect b="b" l="l" r="r" t="t"/>
            <a:pathLst>
              <a:path extrusionOk="0" h="10675679" w="6774204">
                <a:moveTo>
                  <a:pt x="0" y="0"/>
                </a:moveTo>
                <a:lnTo>
                  <a:pt x="6774204" y="0"/>
                </a:lnTo>
                <a:lnTo>
                  <a:pt x="6774204" y="10675680"/>
                </a:lnTo>
                <a:lnTo>
                  <a:pt x="0" y="10675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2"/>
          <p:cNvSpPr txBox="1"/>
          <p:nvPr/>
        </p:nvSpPr>
        <p:spPr>
          <a:xfrm>
            <a:off x="1028700" y="2814837"/>
            <a:ext cx="6433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 graphic as a guide in identifying and tracking success metrics for the change initiative.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2233411" y="1290870"/>
            <a:ext cx="15025889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Evaluate and sustain the change</a:t>
            </a:r>
            <a:endParaRPr/>
          </a:p>
        </p:txBody>
      </p:sp>
      <p:grpSp>
        <p:nvGrpSpPr>
          <p:cNvPr id="250" name="Google Shape;250;p22"/>
          <p:cNvGrpSpPr/>
          <p:nvPr/>
        </p:nvGrpSpPr>
        <p:grpSpPr>
          <a:xfrm>
            <a:off x="10549631" y="3144291"/>
            <a:ext cx="5300516" cy="5300516"/>
            <a:chOff x="0" y="0"/>
            <a:chExt cx="812800" cy="812800"/>
          </a:xfrm>
        </p:grpSpPr>
        <p:sp>
          <p:nvSpPr>
            <p:cNvPr id="251" name="Google Shape;25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22"/>
          <p:cNvGrpSpPr/>
          <p:nvPr/>
        </p:nvGrpSpPr>
        <p:grpSpPr>
          <a:xfrm>
            <a:off x="14474417" y="3346938"/>
            <a:ext cx="624806" cy="625082"/>
            <a:chOff x="0" y="0"/>
            <a:chExt cx="846084" cy="846456"/>
          </a:xfrm>
        </p:grpSpPr>
        <p:sp>
          <p:nvSpPr>
            <p:cNvPr id="254" name="Google Shape;254;p22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F5F3EB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 txBox="1"/>
            <p:nvPr/>
          </p:nvSpPr>
          <p:spPr>
            <a:xfrm>
              <a:off x="79320" y="41255"/>
              <a:ext cx="687444" cy="725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01</a:t>
              </a:r>
              <a:endParaRPr/>
            </a:p>
          </p:txBody>
        </p:sp>
      </p:grpSp>
      <p:grpSp>
        <p:nvGrpSpPr>
          <p:cNvPr id="256" name="Google Shape;256;p22"/>
          <p:cNvGrpSpPr/>
          <p:nvPr/>
        </p:nvGrpSpPr>
        <p:grpSpPr>
          <a:xfrm>
            <a:off x="15410118" y="6158910"/>
            <a:ext cx="624806" cy="625082"/>
            <a:chOff x="0" y="0"/>
            <a:chExt cx="846084" cy="846456"/>
          </a:xfrm>
        </p:grpSpPr>
        <p:sp>
          <p:nvSpPr>
            <p:cNvPr id="257" name="Google Shape;257;p22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F5F3EB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 txBox="1"/>
            <p:nvPr/>
          </p:nvSpPr>
          <p:spPr>
            <a:xfrm>
              <a:off x="79320" y="41255"/>
              <a:ext cx="687444" cy="725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02</a:t>
              </a:r>
              <a:endParaRPr/>
            </a:p>
          </p:txBody>
        </p:sp>
      </p:grpSp>
      <p:grpSp>
        <p:nvGrpSpPr>
          <p:cNvPr id="259" name="Google Shape;259;p22"/>
          <p:cNvGrpSpPr/>
          <p:nvPr/>
        </p:nvGrpSpPr>
        <p:grpSpPr>
          <a:xfrm>
            <a:off x="12887486" y="8059301"/>
            <a:ext cx="624806" cy="614192"/>
            <a:chOff x="0" y="0"/>
            <a:chExt cx="846084" cy="831710"/>
          </a:xfrm>
        </p:grpSpPr>
        <p:sp>
          <p:nvSpPr>
            <p:cNvPr id="260" name="Google Shape;260;p22"/>
            <p:cNvSpPr/>
            <p:nvPr/>
          </p:nvSpPr>
          <p:spPr>
            <a:xfrm>
              <a:off x="0" y="0"/>
              <a:ext cx="846084" cy="831710"/>
            </a:xfrm>
            <a:custGeom>
              <a:rect b="b" l="l" r="r" t="t"/>
              <a:pathLst>
                <a:path extrusionOk="0" h="831710" w="846084">
                  <a:moveTo>
                    <a:pt x="423042" y="0"/>
                  </a:moveTo>
                  <a:cubicBezTo>
                    <a:pt x="189402" y="0"/>
                    <a:pt x="0" y="186185"/>
                    <a:pt x="0" y="415855"/>
                  </a:cubicBezTo>
                  <a:cubicBezTo>
                    <a:pt x="0" y="645526"/>
                    <a:pt x="189402" y="831710"/>
                    <a:pt x="423042" y="831710"/>
                  </a:cubicBezTo>
                  <a:cubicBezTo>
                    <a:pt x="656682" y="831710"/>
                    <a:pt x="846084" y="645526"/>
                    <a:pt x="846084" y="415855"/>
                  </a:cubicBezTo>
                  <a:cubicBezTo>
                    <a:pt x="846084" y="186185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F5F3EB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 txBox="1"/>
            <p:nvPr/>
          </p:nvSpPr>
          <p:spPr>
            <a:xfrm>
              <a:off x="79320" y="39873"/>
              <a:ext cx="687444" cy="713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03</a:t>
              </a:r>
              <a:endParaRPr/>
            </a:p>
          </p:txBody>
        </p:sp>
      </p:grpSp>
      <p:grpSp>
        <p:nvGrpSpPr>
          <p:cNvPr id="262" name="Google Shape;262;p22"/>
          <p:cNvGrpSpPr/>
          <p:nvPr/>
        </p:nvGrpSpPr>
        <p:grpSpPr>
          <a:xfrm>
            <a:off x="10345967" y="6158910"/>
            <a:ext cx="624806" cy="625082"/>
            <a:chOff x="0" y="0"/>
            <a:chExt cx="846084" cy="846456"/>
          </a:xfrm>
        </p:grpSpPr>
        <p:sp>
          <p:nvSpPr>
            <p:cNvPr id="263" name="Google Shape;263;p22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F5F3EB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2"/>
            <p:cNvSpPr txBox="1"/>
            <p:nvPr/>
          </p:nvSpPr>
          <p:spPr>
            <a:xfrm>
              <a:off x="79320" y="41255"/>
              <a:ext cx="687444" cy="725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04</a:t>
              </a:r>
              <a:endParaRPr/>
            </a:p>
          </p:txBody>
        </p:sp>
      </p:grpSp>
      <p:grpSp>
        <p:nvGrpSpPr>
          <p:cNvPr id="265" name="Google Shape;265;p22"/>
          <p:cNvGrpSpPr/>
          <p:nvPr/>
        </p:nvGrpSpPr>
        <p:grpSpPr>
          <a:xfrm>
            <a:off x="11305668" y="3346938"/>
            <a:ext cx="624806" cy="625082"/>
            <a:chOff x="0" y="0"/>
            <a:chExt cx="846084" cy="846456"/>
          </a:xfrm>
        </p:grpSpPr>
        <p:sp>
          <p:nvSpPr>
            <p:cNvPr id="266" name="Google Shape;266;p22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F5F3EB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2"/>
            <p:cNvSpPr txBox="1"/>
            <p:nvPr/>
          </p:nvSpPr>
          <p:spPr>
            <a:xfrm>
              <a:off x="79320" y="41255"/>
              <a:ext cx="687444" cy="725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05</a:t>
              </a:r>
              <a:endParaRPr/>
            </a:p>
          </p:txBody>
        </p:sp>
      </p:grpSp>
      <p:sp>
        <p:nvSpPr>
          <p:cNvPr id="268" name="Google Shape;268;p22"/>
          <p:cNvSpPr txBox="1"/>
          <p:nvPr/>
        </p:nvSpPr>
        <p:spPr>
          <a:xfrm>
            <a:off x="15401117" y="3295543"/>
            <a:ext cx="2043526" cy="6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8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Design success metrics strategy</a:t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8558469" y="6178477"/>
            <a:ext cx="1787499" cy="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8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Adjust success metrics (if necessary)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12259880" y="8840719"/>
            <a:ext cx="1880019" cy="290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8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Analyze data</a:t>
            </a:r>
            <a:endParaRPr/>
          </a:p>
        </p:txBody>
      </p:sp>
      <p:sp>
        <p:nvSpPr>
          <p:cNvPr id="271" name="Google Shape;271;p22"/>
          <p:cNvSpPr txBox="1"/>
          <p:nvPr/>
        </p:nvSpPr>
        <p:spPr>
          <a:xfrm>
            <a:off x="8915000" y="3310089"/>
            <a:ext cx="2075893" cy="6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8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Communicate and share findings</a:t>
            </a: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16232347" y="6178477"/>
            <a:ext cx="1212296" cy="605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8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Collect data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11629872" y="5042046"/>
            <a:ext cx="3140035" cy="1476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Continuous Improvement Feedback Loop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3E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/>
        </p:nvSpPr>
        <p:spPr>
          <a:xfrm>
            <a:off x="1028700" y="3121979"/>
            <a:ext cx="72249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Key questions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for driving successful change</a:t>
            </a:r>
            <a:endParaRPr/>
          </a:p>
        </p:txBody>
      </p:sp>
      <p:sp>
        <p:nvSpPr>
          <p:cNvPr id="279" name="Google Shape;279;p23"/>
          <p:cNvSpPr txBox="1"/>
          <p:nvPr/>
        </p:nvSpPr>
        <p:spPr>
          <a:xfrm>
            <a:off x="10165495" y="3108700"/>
            <a:ext cx="709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Why is the change necessary?</a:t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10165495" y="3623013"/>
            <a:ext cx="709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Identify the key drivers and reasons behind the change.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10165495" y="8006492"/>
            <a:ext cx="709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challenges might you encounter?</a:t>
            </a: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10165495" y="8520991"/>
            <a:ext cx="709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Identify potential roadblocks and prepare strategies to mitigate them.</a:t>
            </a:r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10165495" y="6126220"/>
            <a:ext cx="709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will you communicate the change? </a:t>
            </a:r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10165495" y="6640533"/>
            <a:ext cx="709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Create a communication plan to engage the team and stakeholders.</a:t>
            </a:r>
            <a:endParaRPr/>
          </a:p>
        </p:txBody>
      </p:sp>
      <p:sp>
        <p:nvSpPr>
          <p:cNvPr id="285" name="Google Shape;285;p23"/>
          <p:cNvSpPr txBox="1"/>
          <p:nvPr/>
        </p:nvSpPr>
        <p:spPr>
          <a:xfrm>
            <a:off x="10165495" y="4617460"/>
            <a:ext cx="709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What’s your action plan?</a:t>
            </a:r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10165495" y="5131773"/>
            <a:ext cx="709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Develop a detailed strategy to setup the team for success.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1028700" y="6535832"/>
            <a:ext cx="642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Some questions managers and business leaders should consider during a transition include: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8845147" y="3003925"/>
            <a:ext cx="823020" cy="9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01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8845147" y="4512685"/>
            <a:ext cx="823020" cy="9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02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8845147" y="6021445"/>
            <a:ext cx="823020" cy="9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03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8845147" y="7901717"/>
            <a:ext cx="823020" cy="9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04</a:t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0" y="-785715"/>
            <a:ext cx="18288000" cy="3145712"/>
          </a:xfrm>
          <a:custGeom>
            <a:rect b="b" l="l" r="r" t="t"/>
            <a:pathLst>
              <a:path extrusionOk="0" h="3145712" w="18288000">
                <a:moveTo>
                  <a:pt x="0" y="0"/>
                </a:moveTo>
                <a:lnTo>
                  <a:pt x="18288000" y="0"/>
                </a:lnTo>
                <a:lnTo>
                  <a:pt x="18288000" y="3145712"/>
                </a:lnTo>
                <a:lnTo>
                  <a:pt x="0" y="3145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85727" l="0" r="0" t="-101584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824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/>
          <p:nvPr/>
        </p:nvSpPr>
        <p:spPr>
          <a:xfrm>
            <a:off x="1028700" y="1193550"/>
            <a:ext cx="8794895" cy="1974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F5F3E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Thank you!</a:t>
            </a:r>
            <a:endParaRPr/>
          </a:p>
        </p:txBody>
      </p:sp>
      <p:cxnSp>
        <p:nvCxnSpPr>
          <p:cNvPr id="298" name="Google Shape;298;p24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F5F3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24"/>
          <p:cNvSpPr/>
          <p:nvPr/>
        </p:nvSpPr>
        <p:spPr>
          <a:xfrm>
            <a:off x="11267382" y="1772408"/>
            <a:ext cx="5991918" cy="6768322"/>
          </a:xfrm>
          <a:custGeom>
            <a:rect b="b" l="l" r="r" t="t"/>
            <a:pathLst>
              <a:path extrusionOk="0" h="6768322" w="5991918">
                <a:moveTo>
                  <a:pt x="0" y="0"/>
                </a:moveTo>
                <a:lnTo>
                  <a:pt x="5991918" y="0"/>
                </a:lnTo>
                <a:lnTo>
                  <a:pt x="5991918" y="6768321"/>
                </a:lnTo>
                <a:lnTo>
                  <a:pt x="0" y="6768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955" r="-50263" t="0"/>
            </a:stretch>
          </a:blipFill>
          <a:ln>
            <a:noFill/>
          </a:ln>
        </p:spPr>
      </p:sp>
      <p:sp>
        <p:nvSpPr>
          <p:cNvPr id="300" name="Google Shape;300;p24"/>
          <p:cNvSpPr/>
          <p:nvPr/>
        </p:nvSpPr>
        <p:spPr>
          <a:xfrm rot="10800000">
            <a:off x="1028700" y="1212801"/>
            <a:ext cx="609911" cy="465751"/>
          </a:xfrm>
          <a:custGeom>
            <a:rect b="b" l="l" r="r" t="t"/>
            <a:pathLst>
              <a:path extrusionOk="0" h="465751" w="609911">
                <a:moveTo>
                  <a:pt x="0" y="0"/>
                </a:moveTo>
                <a:lnTo>
                  <a:pt x="609911" y="0"/>
                </a:lnTo>
                <a:lnTo>
                  <a:pt x="609911" y="465750"/>
                </a:lnTo>
                <a:lnTo>
                  <a:pt x="0" y="465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4"/>
          <p:cNvSpPr/>
          <p:nvPr/>
        </p:nvSpPr>
        <p:spPr>
          <a:xfrm rot="10800000">
            <a:off x="11267382" y="8696778"/>
            <a:ext cx="696227" cy="531664"/>
          </a:xfrm>
          <a:custGeom>
            <a:rect b="b" l="l" r="r" t="t"/>
            <a:pathLst>
              <a:path extrusionOk="0" h="531664" w="696227">
                <a:moveTo>
                  <a:pt x="0" y="0"/>
                </a:moveTo>
                <a:lnTo>
                  <a:pt x="696227" y="0"/>
                </a:lnTo>
                <a:lnTo>
                  <a:pt x="696227" y="531664"/>
                </a:lnTo>
                <a:lnTo>
                  <a:pt x="0" y="531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2" name="Google Shape;302;p24"/>
          <p:cNvGrpSpPr/>
          <p:nvPr/>
        </p:nvGrpSpPr>
        <p:grpSpPr>
          <a:xfrm>
            <a:off x="1028700" y="3712565"/>
            <a:ext cx="8905790" cy="982500"/>
            <a:chOff x="0" y="-85725"/>
            <a:chExt cx="11874386" cy="1309999"/>
          </a:xfrm>
        </p:grpSpPr>
        <p:sp>
          <p:nvSpPr>
            <p:cNvPr id="303" name="Google Shape;303;p24"/>
            <p:cNvSpPr txBox="1"/>
            <p:nvPr/>
          </p:nvSpPr>
          <p:spPr>
            <a:xfrm>
              <a:off x="0" y="-85725"/>
              <a:ext cx="11874386" cy="573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Arimo"/>
                  <a:ea typeface="Arimo"/>
                  <a:cs typeface="Arimo"/>
                  <a:sym typeface="Arimo"/>
                </a:rPr>
                <a:t>Email </a:t>
              </a:r>
              <a:endParaRPr/>
            </a:p>
          </p:txBody>
        </p:sp>
        <p:sp>
          <p:nvSpPr>
            <p:cNvPr id="304" name="Google Shape;304;p24"/>
            <p:cNvSpPr txBox="1"/>
            <p:nvPr/>
          </p:nvSpPr>
          <p:spPr>
            <a:xfrm>
              <a:off x="0" y="557574"/>
              <a:ext cx="11874386" cy="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hello@reallygreatsite.com</a:t>
              </a:r>
              <a:endParaRPr/>
            </a:p>
          </p:txBody>
        </p:sp>
      </p:grpSp>
      <p:grpSp>
        <p:nvGrpSpPr>
          <p:cNvPr id="305" name="Google Shape;305;p24"/>
          <p:cNvGrpSpPr/>
          <p:nvPr/>
        </p:nvGrpSpPr>
        <p:grpSpPr>
          <a:xfrm>
            <a:off x="1028700" y="5216485"/>
            <a:ext cx="8905790" cy="975304"/>
            <a:chOff x="0" y="-76200"/>
            <a:chExt cx="11874386" cy="1300405"/>
          </a:xfrm>
        </p:grpSpPr>
        <p:sp>
          <p:nvSpPr>
            <p:cNvPr id="306" name="Google Shape;306;p24"/>
            <p:cNvSpPr txBox="1"/>
            <p:nvPr/>
          </p:nvSpPr>
          <p:spPr>
            <a:xfrm>
              <a:off x="0" y="-76200"/>
              <a:ext cx="11874386" cy="56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Social media </a:t>
              </a:r>
              <a:endParaRPr/>
            </a:p>
          </p:txBody>
        </p:sp>
        <p:sp>
          <p:nvSpPr>
            <p:cNvPr id="307" name="Google Shape;307;p24"/>
            <p:cNvSpPr txBox="1"/>
            <p:nvPr/>
          </p:nvSpPr>
          <p:spPr>
            <a:xfrm>
              <a:off x="0" y="557505"/>
              <a:ext cx="11874386" cy="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@reallygreatsite</a:t>
              </a:r>
              <a:endParaRPr/>
            </a:p>
          </p:txBody>
        </p:sp>
      </p:grpSp>
      <p:grpSp>
        <p:nvGrpSpPr>
          <p:cNvPr id="308" name="Google Shape;308;p24"/>
          <p:cNvGrpSpPr/>
          <p:nvPr/>
        </p:nvGrpSpPr>
        <p:grpSpPr>
          <a:xfrm>
            <a:off x="1028700" y="6713209"/>
            <a:ext cx="8905790" cy="975304"/>
            <a:chOff x="0" y="-76200"/>
            <a:chExt cx="11874386" cy="1300405"/>
          </a:xfrm>
        </p:grpSpPr>
        <p:sp>
          <p:nvSpPr>
            <p:cNvPr id="309" name="Google Shape;309;p24"/>
            <p:cNvSpPr txBox="1"/>
            <p:nvPr/>
          </p:nvSpPr>
          <p:spPr>
            <a:xfrm>
              <a:off x="0" y="-76200"/>
              <a:ext cx="11874386" cy="56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Phone</a:t>
              </a:r>
              <a:endParaRPr/>
            </a:p>
          </p:txBody>
        </p:sp>
        <p:sp>
          <p:nvSpPr>
            <p:cNvPr id="310" name="Google Shape;310;p24"/>
            <p:cNvSpPr txBox="1"/>
            <p:nvPr/>
          </p:nvSpPr>
          <p:spPr>
            <a:xfrm>
              <a:off x="0" y="557505"/>
              <a:ext cx="11874386" cy="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123-456-7890</a:t>
              </a:r>
              <a:endParaRPr/>
            </a:p>
          </p:txBody>
        </p:sp>
      </p:grpSp>
      <p:grpSp>
        <p:nvGrpSpPr>
          <p:cNvPr id="311" name="Google Shape;311;p24"/>
          <p:cNvGrpSpPr/>
          <p:nvPr/>
        </p:nvGrpSpPr>
        <p:grpSpPr>
          <a:xfrm>
            <a:off x="1028700" y="8209934"/>
            <a:ext cx="8905790" cy="975304"/>
            <a:chOff x="0" y="-76200"/>
            <a:chExt cx="11874386" cy="1300405"/>
          </a:xfrm>
        </p:grpSpPr>
        <p:sp>
          <p:nvSpPr>
            <p:cNvPr id="312" name="Google Shape;312;p24"/>
            <p:cNvSpPr txBox="1"/>
            <p:nvPr/>
          </p:nvSpPr>
          <p:spPr>
            <a:xfrm>
              <a:off x="0" y="-76200"/>
              <a:ext cx="11874386" cy="563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Address</a:t>
              </a:r>
              <a:endParaRPr/>
            </a:p>
          </p:txBody>
        </p:sp>
        <p:sp>
          <p:nvSpPr>
            <p:cNvPr id="313" name="Google Shape;313;p24"/>
            <p:cNvSpPr txBox="1"/>
            <p:nvPr/>
          </p:nvSpPr>
          <p:spPr>
            <a:xfrm>
              <a:off x="0" y="557505"/>
              <a:ext cx="11874386" cy="6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123 Anywhere St., Any City, ST 12345</a:t>
              </a:r>
              <a:endParaRPr/>
            </a:p>
          </p:txBody>
        </p:sp>
      </p:grpSp>
      <p:sp>
        <p:nvSpPr>
          <p:cNvPr id="314" name="Google Shape;314;p24"/>
          <p:cNvSpPr txBox="1"/>
          <p:nvPr/>
        </p:nvSpPr>
        <p:spPr>
          <a:xfrm>
            <a:off x="1760987" y="1325510"/>
            <a:ext cx="5004244" cy="3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name or organization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12144227" y="8875401"/>
            <a:ext cx="5115073" cy="3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name or organization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CC4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321" name="Google Shape;321;p2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6119509" y="2177400"/>
            <a:ext cx="11512980" cy="7508818"/>
            <a:chOff x="0" y="-28575"/>
            <a:chExt cx="3032225" cy="1977631"/>
          </a:xfrm>
        </p:grpSpPr>
        <p:sp>
          <p:nvSpPr>
            <p:cNvPr id="324" name="Google Shape;324;p2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327" name="Google Shape;327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Fonts</a:t>
              </a:r>
              <a:endParaRPr/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330" name="Google Shape;330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Design Elements</a:t>
              </a:r>
              <a:endParaRPr/>
            </a:p>
          </p:txBody>
        </p:sp>
      </p:grpSp>
      <p:grpSp>
        <p:nvGrpSpPr>
          <p:cNvPr id="332" name="Google Shape;332;p25"/>
          <p:cNvGrpSpPr/>
          <p:nvPr/>
        </p:nvGrpSpPr>
        <p:grpSpPr>
          <a:xfrm>
            <a:off x="1139005" y="7092517"/>
            <a:ext cx="4368067" cy="755733"/>
            <a:chOff x="0" y="-28575"/>
            <a:chExt cx="1150437" cy="199041"/>
          </a:xfrm>
        </p:grpSpPr>
        <p:sp>
          <p:nvSpPr>
            <p:cNvPr id="333" name="Google Shape;333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Colors</a:t>
              </a:r>
              <a:endParaRPr/>
            </a:p>
          </p:txBody>
        </p:sp>
      </p:grpSp>
      <p:grpSp>
        <p:nvGrpSpPr>
          <p:cNvPr id="335" name="Google Shape;335;p25"/>
          <p:cNvGrpSpPr/>
          <p:nvPr/>
        </p:nvGrpSpPr>
        <p:grpSpPr>
          <a:xfrm>
            <a:off x="1555191" y="8072557"/>
            <a:ext cx="754204" cy="780719"/>
            <a:chOff x="0" y="-28575"/>
            <a:chExt cx="812800" cy="841375"/>
          </a:xfrm>
        </p:grpSpPr>
        <p:sp>
          <p:nvSpPr>
            <p:cNvPr id="336" name="Google Shape;33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53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25"/>
          <p:cNvGrpSpPr/>
          <p:nvPr/>
        </p:nvGrpSpPr>
        <p:grpSpPr>
          <a:xfrm>
            <a:off x="2945936" y="8072557"/>
            <a:ext cx="754204" cy="780719"/>
            <a:chOff x="0" y="-28575"/>
            <a:chExt cx="812800" cy="841375"/>
          </a:xfrm>
        </p:grpSpPr>
        <p:sp>
          <p:nvSpPr>
            <p:cNvPr id="339" name="Google Shape;339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25"/>
          <p:cNvSpPr/>
          <p:nvPr/>
        </p:nvSpPr>
        <p:spPr>
          <a:xfrm>
            <a:off x="15132973" y="5338226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8"/>
                </a:lnTo>
                <a:lnTo>
                  <a:pt x="0" y="623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5"/>
          <p:cNvSpPr/>
          <p:nvPr/>
        </p:nvSpPr>
        <p:spPr>
          <a:xfrm>
            <a:off x="16458266" y="6542780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3" y="0"/>
                </a:lnTo>
                <a:lnTo>
                  <a:pt x="515153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5"/>
          <p:cNvSpPr/>
          <p:nvPr/>
        </p:nvSpPr>
        <p:spPr>
          <a:xfrm>
            <a:off x="15283502" y="6618625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20" y="0"/>
                </a:lnTo>
                <a:lnTo>
                  <a:pt x="42442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5"/>
          <p:cNvSpPr/>
          <p:nvPr/>
        </p:nvSpPr>
        <p:spPr>
          <a:xfrm>
            <a:off x="16326305" y="7957161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0"/>
                </a:lnTo>
                <a:lnTo>
                  <a:pt x="0" y="63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5"/>
          <p:cNvSpPr/>
          <p:nvPr/>
        </p:nvSpPr>
        <p:spPr>
          <a:xfrm>
            <a:off x="16326305" y="4003250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5"/>
          <p:cNvSpPr/>
          <p:nvPr/>
        </p:nvSpPr>
        <p:spPr>
          <a:xfrm>
            <a:off x="15052360" y="4009606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2"/>
                </a:lnTo>
                <a:lnTo>
                  <a:pt x="0" y="534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5"/>
          <p:cNvSpPr/>
          <p:nvPr/>
        </p:nvSpPr>
        <p:spPr>
          <a:xfrm>
            <a:off x="16261523" y="5338226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5"/>
          <p:cNvSpPr/>
          <p:nvPr/>
        </p:nvSpPr>
        <p:spPr>
          <a:xfrm>
            <a:off x="15212183" y="791173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5"/>
          <p:cNvSpPr/>
          <p:nvPr/>
        </p:nvSpPr>
        <p:spPr>
          <a:xfrm>
            <a:off x="11816276" y="3972322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3" y="0"/>
                </a:lnTo>
                <a:lnTo>
                  <a:pt x="625173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5"/>
          <p:cNvSpPr/>
          <p:nvPr/>
        </p:nvSpPr>
        <p:spPr>
          <a:xfrm>
            <a:off x="13881522" y="410148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5"/>
          <p:cNvSpPr/>
          <p:nvPr/>
        </p:nvSpPr>
        <p:spPr>
          <a:xfrm>
            <a:off x="10730595" y="399138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4"/>
                </a:lnTo>
                <a:lnTo>
                  <a:pt x="0" y="673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5"/>
          <p:cNvSpPr/>
          <p:nvPr/>
        </p:nvSpPr>
        <p:spPr>
          <a:xfrm>
            <a:off x="8711452" y="3972322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5"/>
          <p:cNvSpPr/>
          <p:nvPr/>
        </p:nvSpPr>
        <p:spPr>
          <a:xfrm>
            <a:off x="9774355" y="3965328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5"/>
          <p:cNvSpPr/>
          <p:nvPr/>
        </p:nvSpPr>
        <p:spPr>
          <a:xfrm>
            <a:off x="12838012" y="401024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5"/>
          <p:cNvSpPr/>
          <p:nvPr/>
        </p:nvSpPr>
        <p:spPr>
          <a:xfrm>
            <a:off x="12766447" y="5280629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5"/>
          <p:cNvSpPr/>
          <p:nvPr/>
        </p:nvSpPr>
        <p:spPr>
          <a:xfrm>
            <a:off x="11528098" y="5280629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799" y="0"/>
                </a:lnTo>
                <a:lnTo>
                  <a:pt x="77379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5"/>
          <p:cNvSpPr/>
          <p:nvPr/>
        </p:nvSpPr>
        <p:spPr>
          <a:xfrm>
            <a:off x="13853484" y="544207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1" y="0"/>
                </a:lnTo>
                <a:lnTo>
                  <a:pt x="813541" y="467416"/>
                </a:lnTo>
                <a:lnTo>
                  <a:pt x="0" y="467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5"/>
          <p:cNvSpPr/>
          <p:nvPr/>
        </p:nvSpPr>
        <p:spPr>
          <a:xfrm>
            <a:off x="9190849" y="5280629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5"/>
          <p:cNvSpPr/>
          <p:nvPr/>
        </p:nvSpPr>
        <p:spPr>
          <a:xfrm>
            <a:off x="6726980" y="5280629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5"/>
          <p:cNvSpPr/>
          <p:nvPr/>
        </p:nvSpPr>
        <p:spPr>
          <a:xfrm>
            <a:off x="10283137" y="5280629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2" y="0"/>
                </a:lnTo>
                <a:lnTo>
                  <a:pt x="710602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5"/>
          <p:cNvSpPr/>
          <p:nvPr/>
        </p:nvSpPr>
        <p:spPr>
          <a:xfrm>
            <a:off x="8016860" y="5280629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5"/>
          <p:cNvSpPr/>
          <p:nvPr/>
        </p:nvSpPr>
        <p:spPr>
          <a:xfrm>
            <a:off x="11914694" y="660850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5"/>
          <p:cNvSpPr/>
          <p:nvPr/>
        </p:nvSpPr>
        <p:spPr>
          <a:xfrm>
            <a:off x="10718861" y="663743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4" y="0"/>
                </a:lnTo>
                <a:lnTo>
                  <a:pt x="804634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5"/>
          <p:cNvSpPr/>
          <p:nvPr/>
        </p:nvSpPr>
        <p:spPr>
          <a:xfrm>
            <a:off x="8824380" y="656346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5"/>
          <p:cNvSpPr/>
          <p:nvPr/>
        </p:nvSpPr>
        <p:spPr>
          <a:xfrm>
            <a:off x="9877678" y="657173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3" y="0"/>
                </a:lnTo>
                <a:lnTo>
                  <a:pt x="449983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5"/>
          <p:cNvSpPr/>
          <p:nvPr/>
        </p:nvSpPr>
        <p:spPr>
          <a:xfrm>
            <a:off x="7916627" y="656346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5"/>
          <p:cNvSpPr/>
          <p:nvPr/>
        </p:nvSpPr>
        <p:spPr>
          <a:xfrm>
            <a:off x="14096976" y="660850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5"/>
          <p:cNvSpPr/>
          <p:nvPr/>
        </p:nvSpPr>
        <p:spPr>
          <a:xfrm>
            <a:off x="13089119" y="660850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5"/>
          <p:cNvSpPr/>
          <p:nvPr/>
        </p:nvSpPr>
        <p:spPr>
          <a:xfrm>
            <a:off x="6726980" y="652361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40" y="0"/>
                </a:lnTo>
                <a:lnTo>
                  <a:pt x="797440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5"/>
          <p:cNvSpPr/>
          <p:nvPr/>
        </p:nvSpPr>
        <p:spPr>
          <a:xfrm>
            <a:off x="13945598" y="7926740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4" y="0"/>
                </a:lnTo>
                <a:lnTo>
                  <a:pt x="609464" y="696892"/>
                </a:lnTo>
                <a:lnTo>
                  <a:pt x="0" y="69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5"/>
          <p:cNvSpPr/>
          <p:nvPr/>
        </p:nvSpPr>
        <p:spPr>
          <a:xfrm>
            <a:off x="12739150" y="8018374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8" y="0"/>
                </a:lnTo>
                <a:lnTo>
                  <a:pt x="733748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5"/>
          <p:cNvSpPr/>
          <p:nvPr/>
        </p:nvSpPr>
        <p:spPr>
          <a:xfrm>
            <a:off x="11632245" y="8018374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3" y="0"/>
                </a:lnTo>
                <a:lnTo>
                  <a:pt x="627763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25"/>
          <p:cNvSpPr/>
          <p:nvPr/>
        </p:nvSpPr>
        <p:spPr>
          <a:xfrm>
            <a:off x="9822241" y="7926740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1" y="0"/>
                </a:lnTo>
                <a:lnTo>
                  <a:pt x="350981" y="696892"/>
                </a:lnTo>
                <a:lnTo>
                  <a:pt x="0" y="69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25"/>
          <p:cNvSpPr/>
          <p:nvPr/>
        </p:nvSpPr>
        <p:spPr>
          <a:xfrm>
            <a:off x="10645922" y="8018374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5"/>
          <p:cNvSpPr/>
          <p:nvPr/>
        </p:nvSpPr>
        <p:spPr>
          <a:xfrm>
            <a:off x="6721813" y="7864142"/>
            <a:ext cx="442433" cy="822089"/>
          </a:xfrm>
          <a:custGeom>
            <a:rect b="b" l="l" r="r" t="t"/>
            <a:pathLst>
              <a:path extrusionOk="0" h="822089" w="442433">
                <a:moveTo>
                  <a:pt x="0" y="0"/>
                </a:moveTo>
                <a:lnTo>
                  <a:pt x="442434" y="0"/>
                </a:lnTo>
                <a:lnTo>
                  <a:pt x="442434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5"/>
          <p:cNvSpPr/>
          <p:nvPr/>
        </p:nvSpPr>
        <p:spPr>
          <a:xfrm>
            <a:off x="7638235" y="7864142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5" y="0"/>
                </a:lnTo>
                <a:lnTo>
                  <a:pt x="636745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5"/>
          <p:cNvSpPr/>
          <p:nvPr/>
        </p:nvSpPr>
        <p:spPr>
          <a:xfrm>
            <a:off x="8747680" y="7926740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2"/>
                </a:lnTo>
                <a:lnTo>
                  <a:pt x="0" y="69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8" name="Google Shape;378;p25"/>
          <p:cNvGrpSpPr/>
          <p:nvPr/>
        </p:nvGrpSpPr>
        <p:grpSpPr>
          <a:xfrm>
            <a:off x="4255295" y="8072557"/>
            <a:ext cx="754204" cy="780719"/>
            <a:chOff x="0" y="-28575"/>
            <a:chExt cx="812800" cy="841375"/>
          </a:xfrm>
        </p:grpSpPr>
        <p:sp>
          <p:nvSpPr>
            <p:cNvPr id="379" name="Google Shape;379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5F3EB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5"/>
          <p:cNvSpPr/>
          <p:nvPr/>
        </p:nvSpPr>
        <p:spPr>
          <a:xfrm rot="10800000">
            <a:off x="6679609" y="3992779"/>
            <a:ext cx="846636" cy="646522"/>
          </a:xfrm>
          <a:custGeom>
            <a:rect b="b" l="l" r="r" t="t"/>
            <a:pathLst>
              <a:path extrusionOk="0" h="646522" w="846636">
                <a:moveTo>
                  <a:pt x="0" y="0"/>
                </a:moveTo>
                <a:lnTo>
                  <a:pt x="846636" y="0"/>
                </a:lnTo>
                <a:lnTo>
                  <a:pt x="846636" y="646522"/>
                </a:lnTo>
                <a:lnTo>
                  <a:pt x="0" y="646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5"/>
          <p:cNvSpPr/>
          <p:nvPr/>
        </p:nvSpPr>
        <p:spPr>
          <a:xfrm>
            <a:off x="7907245" y="3965287"/>
            <a:ext cx="451782" cy="711978"/>
          </a:xfrm>
          <a:custGeom>
            <a:rect b="b" l="l" r="r" t="t"/>
            <a:pathLst>
              <a:path extrusionOk="0" h="711978" w="451782">
                <a:moveTo>
                  <a:pt x="0" y="0"/>
                </a:moveTo>
                <a:lnTo>
                  <a:pt x="451782" y="0"/>
                </a:lnTo>
                <a:lnTo>
                  <a:pt x="451782" y="711978"/>
                </a:lnTo>
                <a:lnTo>
                  <a:pt x="0" y="711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5"/>
          <p:cNvSpPr txBox="1"/>
          <p:nvPr/>
        </p:nvSpPr>
        <p:spPr>
          <a:xfrm>
            <a:off x="1321607" y="4228031"/>
            <a:ext cx="4002863" cy="1951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TITLES &amp; HEADERS:</a:t>
            </a:r>
            <a:endParaRPr/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SERIF</a:t>
            </a:r>
            <a:endParaRPr/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5382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SUBHEADERS: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MONO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5382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</p:txBody>
      </p:sp>
      <p:sp>
        <p:nvSpPr>
          <p:cNvPr id="384" name="Google Shape;384;p25"/>
          <p:cNvSpPr txBox="1"/>
          <p:nvPr/>
        </p:nvSpPr>
        <p:spPr>
          <a:xfrm>
            <a:off x="1232396" y="3455259"/>
            <a:ext cx="4181285" cy="510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uses the following free fonts:</a:t>
            </a:r>
            <a:endParaRPr/>
          </a:p>
        </p:txBody>
      </p:sp>
      <p:sp>
        <p:nvSpPr>
          <p:cNvPr id="385" name="Google Shape;385;p25"/>
          <p:cNvSpPr txBox="1"/>
          <p:nvPr/>
        </p:nvSpPr>
        <p:spPr>
          <a:xfrm>
            <a:off x="1175455" y="6548088"/>
            <a:ext cx="4368067" cy="252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 can find these fonts online too.</a:t>
            </a:r>
            <a:endParaRPr/>
          </a:p>
        </p:txBody>
      </p:sp>
      <p:sp>
        <p:nvSpPr>
          <p:cNvPr id="386" name="Google Shape;386;p25"/>
          <p:cNvSpPr txBox="1"/>
          <p:nvPr/>
        </p:nvSpPr>
        <p:spPr>
          <a:xfrm>
            <a:off x="1321607" y="8993111"/>
            <a:ext cx="1221374" cy="170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#353824</a:t>
            </a:r>
            <a:endParaRPr/>
          </a:p>
        </p:txBody>
      </p:sp>
      <p:sp>
        <p:nvSpPr>
          <p:cNvPr id="387" name="Google Shape;387;p25"/>
          <p:cNvSpPr txBox="1"/>
          <p:nvPr/>
        </p:nvSpPr>
        <p:spPr>
          <a:xfrm>
            <a:off x="2712352" y="8993111"/>
            <a:ext cx="1221374" cy="170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#D7DAC9</a:t>
            </a:r>
            <a:endParaRPr/>
          </a:p>
        </p:txBody>
      </p:sp>
      <p:sp>
        <p:nvSpPr>
          <p:cNvPr id="388" name="Google Shape;388;p25"/>
          <p:cNvSpPr txBox="1"/>
          <p:nvPr/>
        </p:nvSpPr>
        <p:spPr>
          <a:xfrm>
            <a:off x="3364374" y="1558059"/>
            <a:ext cx="11559252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5469973" y="711940"/>
            <a:ext cx="7348055" cy="720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Resource Page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>
          <a:xfrm>
            <a:off x="4021710" y="8993111"/>
            <a:ext cx="1221374" cy="170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#F5F3EB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3EB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 txBox="1"/>
          <p:nvPr/>
        </p:nvSpPr>
        <p:spPr>
          <a:xfrm>
            <a:off x="1028700" y="2565606"/>
            <a:ext cx="7801787" cy="1047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96" name="Google Shape;396;p26"/>
          <p:cNvSpPr txBox="1"/>
          <p:nvPr/>
        </p:nvSpPr>
        <p:spPr>
          <a:xfrm>
            <a:off x="1028700" y="8724302"/>
            <a:ext cx="4723447" cy="53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Happy designing!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1028700" y="5930667"/>
            <a:ext cx="4118408" cy="29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presentation template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6122951" y="4975599"/>
            <a:ext cx="4975016" cy="624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Pexels, Pixabay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6122951" y="5930667"/>
            <a:ext cx="4671253" cy="299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photos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1028700" y="1294349"/>
            <a:ext cx="10188501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Credits</a:t>
            </a:r>
            <a:endParaRPr/>
          </a:p>
        </p:txBody>
      </p:sp>
      <p:pic>
        <p:nvPicPr>
          <p:cNvPr id="401" name="Google Shape;4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4783565"/>
            <a:ext cx="3655650" cy="9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4">
            <a:alphaModFix/>
          </a:blip>
          <a:srcRect b="0" l="48504" r="0" t="0"/>
          <a:stretch/>
        </p:blipFill>
        <p:spPr>
          <a:xfrm flipH="1">
            <a:off x="11842748" y="741200"/>
            <a:ext cx="6445251" cy="9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3E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8154955" y="1876767"/>
            <a:ext cx="910434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What’s inside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619970" y="4453770"/>
            <a:ext cx="763933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619970" y="5557600"/>
            <a:ext cx="763933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Types of change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619970" y="6668976"/>
            <a:ext cx="763933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change management process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619970" y="7780352"/>
            <a:ext cx="763933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Key questions for driving successful change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8154955" y="4163490"/>
            <a:ext cx="890671" cy="9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01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155011" y="5291049"/>
            <a:ext cx="89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02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8154955" y="6418613"/>
            <a:ext cx="89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03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154955" y="7577451"/>
            <a:ext cx="89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53824"/>
                </a:solidFill>
                <a:latin typeface="IBM Plex Mono"/>
                <a:ea typeface="IBM Plex Mono"/>
                <a:cs typeface="IBM Plex Mono"/>
                <a:sym typeface="IBM Plex Mono"/>
              </a:rPr>
              <a:t>04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7">
            <a:alphaModFix/>
          </a:blip>
          <a:srcRect b="0" l="48504" r="0" t="0"/>
          <a:stretch/>
        </p:blipFill>
        <p:spPr>
          <a:xfrm>
            <a:off x="-2" y="741200"/>
            <a:ext cx="6445251" cy="9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82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5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F5F3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5"/>
          <p:cNvSpPr txBox="1"/>
          <p:nvPr/>
        </p:nvSpPr>
        <p:spPr>
          <a:xfrm>
            <a:off x="1028700" y="1694830"/>
            <a:ext cx="8951471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5F3E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Introduction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28700" y="3293125"/>
            <a:ext cx="786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Organizational change refers to any shift or transformation in how the company operates.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028700" y="6795677"/>
            <a:ext cx="81153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may include changes in:</a:t>
            </a:r>
            <a:endParaRPr/>
          </a:p>
          <a:p>
            <a:pPr indent="-302260" lvl="1" marL="6045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Internal processes</a:t>
            </a:r>
            <a:endParaRPr/>
          </a:p>
          <a:p>
            <a:pPr indent="-302260" lvl="1" marL="6045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Company culture</a:t>
            </a:r>
            <a:endParaRPr/>
          </a:p>
          <a:p>
            <a:pPr indent="-302260" lvl="1" marL="6045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Infrastructure</a:t>
            </a:r>
            <a:endParaRPr/>
          </a:p>
          <a:p>
            <a:pPr indent="-302260" lvl="1" marL="6045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EB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Many others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250" y="1851175"/>
            <a:ext cx="5997126" cy="75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CC4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14535" l="4343" r="2796" t="2855"/>
          <a:stretch/>
        </p:blipFill>
        <p:spPr>
          <a:xfrm>
            <a:off x="7690138" y="1618282"/>
            <a:ext cx="4393625" cy="586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5519" l="0" r="0" t="5519"/>
          <a:stretch/>
        </p:blipFill>
        <p:spPr>
          <a:xfrm>
            <a:off x="12865675" y="1618282"/>
            <a:ext cx="4393625" cy="586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7690138" y="7830647"/>
            <a:ext cx="4393625" cy="438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Adaptive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2865675" y="7830647"/>
            <a:ext cx="4393625" cy="438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Transformational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7690138" y="8442886"/>
            <a:ext cx="439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Involves small, gradual,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incremental changes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2865675" y="8442886"/>
            <a:ext cx="439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Represents significant and sudden shifts from the existing practices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028700" y="1778480"/>
            <a:ext cx="58803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Types of Change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028700" y="4376802"/>
            <a:ext cx="5880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Organizational change can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either be adaptive or transformational.</a:t>
            </a:r>
            <a:endParaRPr/>
          </a:p>
        </p:txBody>
      </p:sp>
      <p:cxnSp>
        <p:nvCxnSpPr>
          <p:cNvPr id="127" name="Google Shape;127;p16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3EB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7"/>
          <p:cNvCxnSpPr/>
          <p:nvPr/>
        </p:nvCxnSpPr>
        <p:spPr>
          <a:xfrm>
            <a:off x="2047875" y="5828205"/>
            <a:ext cx="2526644" cy="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7"/>
          <p:cNvCxnSpPr/>
          <p:nvPr/>
        </p:nvCxnSpPr>
        <p:spPr>
          <a:xfrm>
            <a:off x="5593694" y="5828205"/>
            <a:ext cx="2526644" cy="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7"/>
          <p:cNvCxnSpPr/>
          <p:nvPr/>
        </p:nvCxnSpPr>
        <p:spPr>
          <a:xfrm>
            <a:off x="9139513" y="5828205"/>
            <a:ext cx="2526644" cy="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7"/>
          <p:cNvCxnSpPr/>
          <p:nvPr/>
        </p:nvCxnSpPr>
        <p:spPr>
          <a:xfrm>
            <a:off x="12685332" y="5828205"/>
            <a:ext cx="2526644" cy="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6" name="Google Shape;136;p17"/>
          <p:cNvGrpSpPr/>
          <p:nvPr/>
        </p:nvGrpSpPr>
        <p:grpSpPr>
          <a:xfrm>
            <a:off x="1028700" y="5318394"/>
            <a:ext cx="1019174" cy="1019623"/>
            <a:chOff x="0" y="0"/>
            <a:chExt cx="846084" cy="846456"/>
          </a:xfrm>
        </p:grpSpPr>
        <p:sp>
          <p:nvSpPr>
            <p:cNvPr id="137" name="Google Shape;137;p17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01</a:t>
              </a: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>
            <a:off x="4574519" y="5318394"/>
            <a:ext cx="1019174" cy="1019623"/>
            <a:chOff x="0" y="0"/>
            <a:chExt cx="846084" cy="846456"/>
          </a:xfrm>
        </p:grpSpPr>
        <p:sp>
          <p:nvSpPr>
            <p:cNvPr id="140" name="Google Shape;140;p17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02</a:t>
              </a:r>
              <a:endParaRPr/>
            </a:p>
          </p:txBody>
        </p:sp>
      </p:grpSp>
      <p:grpSp>
        <p:nvGrpSpPr>
          <p:cNvPr id="142" name="Google Shape;142;p17"/>
          <p:cNvGrpSpPr/>
          <p:nvPr/>
        </p:nvGrpSpPr>
        <p:grpSpPr>
          <a:xfrm>
            <a:off x="8120338" y="5318394"/>
            <a:ext cx="1019174" cy="1019623"/>
            <a:chOff x="0" y="0"/>
            <a:chExt cx="846084" cy="846456"/>
          </a:xfrm>
        </p:grpSpPr>
        <p:sp>
          <p:nvSpPr>
            <p:cNvPr id="143" name="Google Shape;143;p17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03</a:t>
              </a:r>
              <a:endParaRPr/>
            </a:p>
          </p:txBody>
        </p:sp>
      </p:grpSp>
      <p:grpSp>
        <p:nvGrpSpPr>
          <p:cNvPr id="145" name="Google Shape;145;p17"/>
          <p:cNvGrpSpPr/>
          <p:nvPr/>
        </p:nvGrpSpPr>
        <p:grpSpPr>
          <a:xfrm>
            <a:off x="11666157" y="5318394"/>
            <a:ext cx="1019174" cy="1019623"/>
            <a:chOff x="0" y="0"/>
            <a:chExt cx="846084" cy="846456"/>
          </a:xfrm>
        </p:grpSpPr>
        <p:sp>
          <p:nvSpPr>
            <p:cNvPr id="146" name="Google Shape;146;p17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04</a:t>
              </a:r>
              <a:endParaRPr/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15211975" y="5318394"/>
            <a:ext cx="1019174" cy="1019623"/>
            <a:chOff x="0" y="0"/>
            <a:chExt cx="846084" cy="846456"/>
          </a:xfrm>
        </p:grpSpPr>
        <p:sp>
          <p:nvSpPr>
            <p:cNvPr id="149" name="Google Shape;149;p17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05</a:t>
              </a:r>
              <a:endParaRPr/>
            </a:p>
          </p:txBody>
        </p:sp>
      </p:grpSp>
      <p:cxnSp>
        <p:nvCxnSpPr>
          <p:cNvPr id="151" name="Google Shape;151;p17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7"/>
          <p:cNvSpPr txBox="1"/>
          <p:nvPr/>
        </p:nvSpPr>
        <p:spPr>
          <a:xfrm>
            <a:off x="1028700" y="1595452"/>
            <a:ext cx="16230600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The change in management process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026392" y="6844949"/>
            <a:ext cx="207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Identify the need for change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4574519" y="6844949"/>
            <a:ext cx="220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Develop a vision and strategy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120338" y="6787608"/>
            <a:ext cx="220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Engage stakeholders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11666157" y="6844949"/>
            <a:ext cx="220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Implement the change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15205309" y="6787608"/>
            <a:ext cx="205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Evaluate and sustain the change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1031008" y="2805164"/>
            <a:ext cx="1623060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There are 5 key steps in an organizational change: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82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1009650" y="2596154"/>
            <a:ext cx="1623060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 table to outline the reasons why the change is necessary.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2304086" y="1290870"/>
            <a:ext cx="14936164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5F3E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Identify the need for change </a:t>
            </a:r>
            <a:endParaRPr/>
          </a:p>
        </p:txBody>
      </p:sp>
      <p:graphicFrame>
        <p:nvGraphicFramePr>
          <p:cNvPr id="165" name="Google Shape;165;p18"/>
          <p:cNvGraphicFramePr/>
          <p:nvPr/>
        </p:nvGraphicFramePr>
        <p:xfrm>
          <a:off x="1028700" y="40223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{0FDD4F6E-6FBC-4982-A5DB-B3DFC48BDEA1}</a:tableStyleId>
              </a:tblPr>
              <a:tblGrid>
                <a:gridCol w="5034500"/>
                <a:gridCol w="11177050"/>
              </a:tblGrid>
              <a:tr h="9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Factors to consider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Notes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</a:tr>
              <a:tr h="121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Background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What current problems need to be solved?</a:t>
                      </a:r>
                      <a:endParaRPr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How did we get here?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121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Current state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Where are we now?</a:t>
                      </a:r>
                      <a:endParaRPr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What opportunities are being missed?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121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Risks of not taking action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What future issues might arise if no action is taken?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95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Benefits of taking action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824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What are the benefits of making the change?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</a:tbl>
          </a:graphicData>
        </a:graphic>
      </p:graphicFrame>
      <p:grpSp>
        <p:nvGrpSpPr>
          <p:cNvPr id="166" name="Google Shape;166;p18"/>
          <p:cNvGrpSpPr/>
          <p:nvPr/>
        </p:nvGrpSpPr>
        <p:grpSpPr>
          <a:xfrm>
            <a:off x="1028700" y="1271410"/>
            <a:ext cx="1019174" cy="1019623"/>
            <a:chOff x="0" y="0"/>
            <a:chExt cx="846084" cy="846456"/>
          </a:xfrm>
        </p:grpSpPr>
        <p:sp>
          <p:nvSpPr>
            <p:cNvPr id="167" name="Google Shape;167;p18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5F3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F5F3EB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01</a:t>
              </a:r>
              <a:endParaRPr/>
            </a:p>
          </p:txBody>
        </p:sp>
      </p:grpSp>
      <p:cxnSp>
        <p:nvCxnSpPr>
          <p:cNvPr id="169" name="Google Shape;169;p18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F5F3E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CC4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9"/>
          <p:cNvGrpSpPr/>
          <p:nvPr/>
        </p:nvGrpSpPr>
        <p:grpSpPr>
          <a:xfrm>
            <a:off x="1028700" y="3673356"/>
            <a:ext cx="3730809" cy="1193736"/>
            <a:chOff x="0" y="-47625"/>
            <a:chExt cx="982600" cy="314400"/>
          </a:xfrm>
        </p:grpSpPr>
        <p:sp>
          <p:nvSpPr>
            <p:cNvPr id="175" name="Google Shape;175;p19"/>
            <p:cNvSpPr/>
            <p:nvPr/>
          </p:nvSpPr>
          <p:spPr>
            <a:xfrm>
              <a:off x="0" y="0"/>
              <a:ext cx="982600" cy="266775"/>
            </a:xfrm>
            <a:custGeom>
              <a:rect b="b" l="l" r="r" t="t"/>
              <a:pathLst>
                <a:path extrusionOk="0" h="266775" w="982600">
                  <a:moveTo>
                    <a:pt x="103757" y="0"/>
                  </a:moveTo>
                  <a:lnTo>
                    <a:pt x="878843" y="0"/>
                  </a:lnTo>
                  <a:cubicBezTo>
                    <a:pt x="936147" y="0"/>
                    <a:pt x="982600" y="46453"/>
                    <a:pt x="982600" y="103757"/>
                  </a:cubicBezTo>
                  <a:lnTo>
                    <a:pt x="982600" y="163018"/>
                  </a:lnTo>
                  <a:cubicBezTo>
                    <a:pt x="982600" y="220321"/>
                    <a:pt x="936147" y="266775"/>
                    <a:pt x="878843" y="266775"/>
                  </a:cubicBezTo>
                  <a:lnTo>
                    <a:pt x="103757" y="266775"/>
                  </a:lnTo>
                  <a:cubicBezTo>
                    <a:pt x="76239" y="266775"/>
                    <a:pt x="49848" y="255843"/>
                    <a:pt x="30390" y="236385"/>
                  </a:cubicBezTo>
                  <a:cubicBezTo>
                    <a:pt x="10931" y="216927"/>
                    <a:pt x="0" y="190536"/>
                    <a:pt x="0" y="163018"/>
                  </a:cubicBezTo>
                  <a:lnTo>
                    <a:pt x="0" y="103757"/>
                  </a:lnTo>
                  <a:cubicBezTo>
                    <a:pt x="0" y="46453"/>
                    <a:pt x="46453" y="0"/>
                    <a:pt x="103757" y="0"/>
                  </a:cubicBezTo>
                  <a:close/>
                </a:path>
              </a:pathLst>
            </a:custGeom>
            <a:solidFill>
              <a:srgbClr val="353824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0" y="-47625"/>
              <a:ext cx="982500" cy="3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Strategic goals</a:t>
              </a:r>
              <a:endParaRPr/>
            </a:p>
          </p:txBody>
        </p:sp>
      </p:grpSp>
      <p:grpSp>
        <p:nvGrpSpPr>
          <p:cNvPr id="177" name="Google Shape;177;p19"/>
          <p:cNvGrpSpPr/>
          <p:nvPr/>
        </p:nvGrpSpPr>
        <p:grpSpPr>
          <a:xfrm>
            <a:off x="5195297" y="3844575"/>
            <a:ext cx="3730809" cy="1030852"/>
            <a:chOff x="0" y="-2530"/>
            <a:chExt cx="982600" cy="271500"/>
          </a:xfrm>
        </p:grpSpPr>
        <p:sp>
          <p:nvSpPr>
            <p:cNvPr id="178" name="Google Shape;178;p19"/>
            <p:cNvSpPr/>
            <p:nvPr/>
          </p:nvSpPr>
          <p:spPr>
            <a:xfrm>
              <a:off x="0" y="0"/>
              <a:ext cx="982600" cy="268946"/>
            </a:xfrm>
            <a:custGeom>
              <a:rect b="b" l="l" r="r" t="t"/>
              <a:pathLst>
                <a:path extrusionOk="0" h="268946" w="982600">
                  <a:moveTo>
                    <a:pt x="103757" y="0"/>
                  </a:moveTo>
                  <a:lnTo>
                    <a:pt x="878843" y="0"/>
                  </a:lnTo>
                  <a:cubicBezTo>
                    <a:pt x="936147" y="0"/>
                    <a:pt x="982600" y="46453"/>
                    <a:pt x="982600" y="103757"/>
                  </a:cubicBezTo>
                  <a:lnTo>
                    <a:pt x="982600" y="165190"/>
                  </a:lnTo>
                  <a:cubicBezTo>
                    <a:pt x="982600" y="222493"/>
                    <a:pt x="936147" y="268946"/>
                    <a:pt x="878843" y="268946"/>
                  </a:cubicBezTo>
                  <a:lnTo>
                    <a:pt x="103757" y="268946"/>
                  </a:lnTo>
                  <a:cubicBezTo>
                    <a:pt x="46453" y="268946"/>
                    <a:pt x="0" y="222493"/>
                    <a:pt x="0" y="165190"/>
                  </a:cubicBezTo>
                  <a:lnTo>
                    <a:pt x="0" y="103757"/>
                  </a:lnTo>
                  <a:cubicBezTo>
                    <a:pt x="0" y="46453"/>
                    <a:pt x="46453" y="0"/>
                    <a:pt x="103757" y="0"/>
                  </a:cubicBezTo>
                  <a:close/>
                </a:path>
              </a:pathLst>
            </a:custGeom>
            <a:solidFill>
              <a:srgbClr val="353824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1" y="-2530"/>
              <a:ext cx="982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Key performance indicators</a:t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9361894" y="3854182"/>
            <a:ext cx="3730809" cy="1021155"/>
            <a:chOff x="0" y="0"/>
            <a:chExt cx="982600" cy="268946"/>
          </a:xfrm>
        </p:grpSpPr>
        <p:sp>
          <p:nvSpPr>
            <p:cNvPr id="181" name="Google Shape;181;p19"/>
            <p:cNvSpPr/>
            <p:nvPr/>
          </p:nvSpPr>
          <p:spPr>
            <a:xfrm>
              <a:off x="0" y="0"/>
              <a:ext cx="982600" cy="268946"/>
            </a:xfrm>
            <a:custGeom>
              <a:rect b="b" l="l" r="r" t="t"/>
              <a:pathLst>
                <a:path extrusionOk="0" h="268946" w="982600">
                  <a:moveTo>
                    <a:pt x="103757" y="0"/>
                  </a:moveTo>
                  <a:lnTo>
                    <a:pt x="878843" y="0"/>
                  </a:lnTo>
                  <a:cubicBezTo>
                    <a:pt x="936147" y="0"/>
                    <a:pt x="982600" y="46453"/>
                    <a:pt x="982600" y="103757"/>
                  </a:cubicBezTo>
                  <a:lnTo>
                    <a:pt x="982600" y="165190"/>
                  </a:lnTo>
                  <a:cubicBezTo>
                    <a:pt x="982600" y="222493"/>
                    <a:pt x="936147" y="268946"/>
                    <a:pt x="878843" y="268946"/>
                  </a:cubicBezTo>
                  <a:lnTo>
                    <a:pt x="103757" y="268946"/>
                  </a:lnTo>
                  <a:cubicBezTo>
                    <a:pt x="46453" y="268946"/>
                    <a:pt x="0" y="222493"/>
                    <a:pt x="0" y="165190"/>
                  </a:cubicBezTo>
                  <a:lnTo>
                    <a:pt x="0" y="103757"/>
                  </a:lnTo>
                  <a:cubicBezTo>
                    <a:pt x="0" y="46453"/>
                    <a:pt x="46453" y="0"/>
                    <a:pt x="103757" y="0"/>
                  </a:cubicBezTo>
                  <a:close/>
                </a:path>
              </a:pathLst>
            </a:custGeom>
            <a:solidFill>
              <a:srgbClr val="353824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2" y="400"/>
              <a:ext cx="982500" cy="2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Project stakeholders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and team</a:t>
              </a:r>
              <a:endParaRPr/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13528491" y="3673356"/>
            <a:ext cx="3730809" cy="1193736"/>
            <a:chOff x="0" y="-47625"/>
            <a:chExt cx="982600" cy="314400"/>
          </a:xfrm>
        </p:grpSpPr>
        <p:sp>
          <p:nvSpPr>
            <p:cNvPr id="184" name="Google Shape;184;p19"/>
            <p:cNvSpPr/>
            <p:nvPr/>
          </p:nvSpPr>
          <p:spPr>
            <a:xfrm>
              <a:off x="0" y="0"/>
              <a:ext cx="982600" cy="266775"/>
            </a:xfrm>
            <a:custGeom>
              <a:rect b="b" l="l" r="r" t="t"/>
              <a:pathLst>
                <a:path extrusionOk="0" h="266775" w="982600">
                  <a:moveTo>
                    <a:pt x="103757" y="0"/>
                  </a:moveTo>
                  <a:lnTo>
                    <a:pt x="878843" y="0"/>
                  </a:lnTo>
                  <a:cubicBezTo>
                    <a:pt x="936147" y="0"/>
                    <a:pt x="982600" y="46453"/>
                    <a:pt x="982600" y="103757"/>
                  </a:cubicBezTo>
                  <a:lnTo>
                    <a:pt x="982600" y="163018"/>
                  </a:lnTo>
                  <a:cubicBezTo>
                    <a:pt x="982600" y="220321"/>
                    <a:pt x="936147" y="266775"/>
                    <a:pt x="878843" y="266775"/>
                  </a:cubicBezTo>
                  <a:lnTo>
                    <a:pt x="103757" y="266775"/>
                  </a:lnTo>
                  <a:cubicBezTo>
                    <a:pt x="76239" y="266775"/>
                    <a:pt x="49848" y="255843"/>
                    <a:pt x="30390" y="236385"/>
                  </a:cubicBezTo>
                  <a:cubicBezTo>
                    <a:pt x="10931" y="216927"/>
                    <a:pt x="0" y="190536"/>
                    <a:pt x="0" y="163018"/>
                  </a:cubicBezTo>
                  <a:lnTo>
                    <a:pt x="0" y="103757"/>
                  </a:lnTo>
                  <a:cubicBezTo>
                    <a:pt x="0" y="46453"/>
                    <a:pt x="46453" y="0"/>
                    <a:pt x="103757" y="0"/>
                  </a:cubicBezTo>
                  <a:close/>
                </a:path>
              </a:pathLst>
            </a:custGeom>
            <a:solidFill>
              <a:srgbClr val="353824"/>
            </a:solidFill>
            <a:ln cap="rnd" cmpd="sng" w="19050">
              <a:solidFill>
                <a:srgbClr val="3538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0" y="-47625"/>
              <a:ext cx="982600" cy="3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5F3EB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Project scope</a:t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5400000">
            <a:off x="13768522" y="-2636030"/>
            <a:ext cx="6903887" cy="5272059"/>
          </a:xfrm>
          <a:custGeom>
            <a:rect b="b" l="l" r="r" t="t"/>
            <a:pathLst>
              <a:path extrusionOk="0" h="5272059" w="6903887">
                <a:moveTo>
                  <a:pt x="0" y="0"/>
                </a:moveTo>
                <a:lnTo>
                  <a:pt x="6903887" y="0"/>
                </a:lnTo>
                <a:lnTo>
                  <a:pt x="6903887" y="5272060"/>
                </a:lnTo>
                <a:lnTo>
                  <a:pt x="0" y="5272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7" name="Google Shape;187;p19"/>
          <p:cNvGrpSpPr/>
          <p:nvPr/>
        </p:nvGrpSpPr>
        <p:grpSpPr>
          <a:xfrm>
            <a:off x="1028700" y="1271410"/>
            <a:ext cx="1019174" cy="1019623"/>
            <a:chOff x="0" y="0"/>
            <a:chExt cx="846084" cy="846456"/>
          </a:xfrm>
        </p:grpSpPr>
        <p:sp>
          <p:nvSpPr>
            <p:cNvPr id="188" name="Google Shape;188;p19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02</a:t>
              </a:r>
              <a:endParaRPr/>
            </a:p>
          </p:txBody>
        </p:sp>
      </p:grpSp>
      <p:sp>
        <p:nvSpPr>
          <p:cNvPr id="190" name="Google Shape;190;p19"/>
          <p:cNvSpPr/>
          <p:nvPr/>
        </p:nvSpPr>
        <p:spPr>
          <a:xfrm>
            <a:off x="0" y="7995573"/>
            <a:ext cx="18288000" cy="2291427"/>
          </a:xfrm>
          <a:custGeom>
            <a:rect b="b" l="l" r="r" t="t"/>
            <a:pathLst>
              <a:path extrusionOk="0" h="2291427" w="18288000">
                <a:moveTo>
                  <a:pt x="0" y="0"/>
                </a:moveTo>
                <a:lnTo>
                  <a:pt x="18288000" y="0"/>
                </a:lnTo>
                <a:lnTo>
                  <a:pt x="18288000" y="2291427"/>
                </a:lnTo>
                <a:lnTo>
                  <a:pt x="0" y="2291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2342" l="0" r="0" t="-349346"/>
            </a:stretch>
          </a:blipFill>
          <a:ln>
            <a:noFill/>
          </a:ln>
        </p:spPr>
      </p:sp>
      <p:sp>
        <p:nvSpPr>
          <p:cNvPr id="191" name="Google Shape;191;p19"/>
          <p:cNvSpPr txBox="1"/>
          <p:nvPr/>
        </p:nvSpPr>
        <p:spPr>
          <a:xfrm>
            <a:off x="1028700" y="2725029"/>
            <a:ext cx="1337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 guide questions below when crafting a strategic plan.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2233411" y="1290870"/>
            <a:ext cx="12170051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Develop a vision and strategy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1028700" y="5277556"/>
            <a:ext cx="3730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does this change align with the organization’s objectives?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5198157" y="5278607"/>
            <a:ext cx="3730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indicators will track progress?</a:t>
            </a:r>
            <a:endParaRPr/>
          </a:p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Which metric needs improvement?</a:t>
            </a:r>
            <a:endParaRPr/>
          </a:p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is the current status?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9367613" y="5277556"/>
            <a:ext cx="373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Who will lead the change initiative?</a:t>
            </a:r>
            <a:endParaRPr/>
          </a:p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Who needs to approve the key decisions?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3537070" y="5278607"/>
            <a:ext cx="3722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824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specific actions and steps are included in this project?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3EB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0"/>
          <p:cNvGrpSpPr/>
          <p:nvPr/>
        </p:nvGrpSpPr>
        <p:grpSpPr>
          <a:xfrm>
            <a:off x="2853838" y="3834175"/>
            <a:ext cx="2452232" cy="2452232"/>
            <a:chOff x="0" y="0"/>
            <a:chExt cx="812800" cy="812800"/>
          </a:xfrm>
        </p:grpSpPr>
        <p:sp>
          <p:nvSpPr>
            <p:cNvPr id="202" name="Google Shape;20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C-level executives</a:t>
              </a:r>
              <a:endParaRPr/>
            </a:p>
          </p:txBody>
        </p:sp>
      </p:grpSp>
      <p:sp>
        <p:nvSpPr>
          <p:cNvPr id="204" name="Google Shape;204;p20"/>
          <p:cNvSpPr txBox="1"/>
          <p:nvPr/>
        </p:nvSpPr>
        <p:spPr>
          <a:xfrm>
            <a:off x="1028700" y="2577887"/>
            <a:ext cx="16230600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53824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Consider how to approach and engage each stakeholder throughout the project.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2233411" y="1290870"/>
            <a:ext cx="15025889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353824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Engage stakeholders</a:t>
            </a:r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6229869" y="3834175"/>
            <a:ext cx="2452232" cy="2452232"/>
            <a:chOff x="0" y="0"/>
            <a:chExt cx="812800" cy="812800"/>
          </a:xfrm>
        </p:grpSpPr>
        <p:sp>
          <p:nvSpPr>
            <p:cNvPr id="207" name="Google Shape;207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Project sponsors</a:t>
              </a:r>
              <a:endParaRPr/>
            </a:p>
          </p:txBody>
        </p:sp>
      </p:grpSp>
      <p:grpSp>
        <p:nvGrpSpPr>
          <p:cNvPr id="209" name="Google Shape;209;p20"/>
          <p:cNvGrpSpPr/>
          <p:nvPr/>
        </p:nvGrpSpPr>
        <p:grpSpPr>
          <a:xfrm>
            <a:off x="9605899" y="3834175"/>
            <a:ext cx="2452232" cy="2452232"/>
            <a:chOff x="0" y="0"/>
            <a:chExt cx="812800" cy="812800"/>
          </a:xfrm>
        </p:grpSpPr>
        <p:sp>
          <p:nvSpPr>
            <p:cNvPr id="210" name="Google Shape;210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Subject matter experts</a:t>
              </a:r>
              <a:endParaRPr/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12981930" y="3834175"/>
            <a:ext cx="2452232" cy="2452232"/>
            <a:chOff x="0" y="0"/>
            <a:chExt cx="812800" cy="812800"/>
          </a:xfrm>
        </p:grpSpPr>
        <p:sp>
          <p:nvSpPr>
            <p:cNvPr id="213" name="Google Shape;213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Process owners</a:t>
              </a:r>
              <a:endParaRPr/>
            </a:p>
          </p:txBody>
        </p:sp>
      </p:grpSp>
      <p:grpSp>
        <p:nvGrpSpPr>
          <p:cNvPr id="215" name="Google Shape;215;p20"/>
          <p:cNvGrpSpPr/>
          <p:nvPr/>
        </p:nvGrpSpPr>
        <p:grpSpPr>
          <a:xfrm>
            <a:off x="11274991" y="6806068"/>
            <a:ext cx="2452232" cy="2452232"/>
            <a:chOff x="0" y="0"/>
            <a:chExt cx="812800" cy="812800"/>
          </a:xfrm>
        </p:grpSpPr>
        <p:sp>
          <p:nvSpPr>
            <p:cNvPr id="216" name="Google Shape;21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Business unit leaders</a:t>
              </a:r>
              <a:endParaRPr/>
            </a:p>
          </p:txBody>
        </p:sp>
      </p:grpSp>
      <p:grpSp>
        <p:nvGrpSpPr>
          <p:cNvPr id="218" name="Google Shape;218;p20"/>
          <p:cNvGrpSpPr/>
          <p:nvPr/>
        </p:nvGrpSpPr>
        <p:grpSpPr>
          <a:xfrm>
            <a:off x="4561668" y="6806068"/>
            <a:ext cx="2452232" cy="2452232"/>
            <a:chOff x="0" y="0"/>
            <a:chExt cx="812800" cy="812800"/>
          </a:xfrm>
        </p:grpSpPr>
        <p:sp>
          <p:nvSpPr>
            <p:cNvPr id="219" name="Google Shape;219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Individual end-users</a:t>
              </a:r>
              <a:endParaRPr/>
            </a:p>
          </p:txBody>
        </p:sp>
      </p:grpSp>
      <p:grpSp>
        <p:nvGrpSpPr>
          <p:cNvPr id="221" name="Google Shape;221;p20"/>
          <p:cNvGrpSpPr/>
          <p:nvPr/>
        </p:nvGrpSpPr>
        <p:grpSpPr>
          <a:xfrm>
            <a:off x="7917884" y="6806068"/>
            <a:ext cx="2452232" cy="2452232"/>
            <a:chOff x="0" y="0"/>
            <a:chExt cx="812800" cy="812800"/>
          </a:xfrm>
        </p:grpSpPr>
        <p:sp>
          <p:nvSpPr>
            <p:cNvPr id="222" name="Google Shape;22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CC4"/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35382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Frontline employees</a:t>
              </a:r>
              <a:endParaRPr/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1028700" y="1271410"/>
            <a:ext cx="1019174" cy="1019623"/>
            <a:chOff x="0" y="0"/>
            <a:chExt cx="846084" cy="846456"/>
          </a:xfrm>
        </p:grpSpPr>
        <p:sp>
          <p:nvSpPr>
            <p:cNvPr id="225" name="Google Shape;225;p20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35382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353824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03</a:t>
              </a:r>
              <a:endParaRPr/>
            </a:p>
          </p:txBody>
        </p:sp>
      </p:grpSp>
      <p:cxnSp>
        <p:nvCxnSpPr>
          <p:cNvPr id="227" name="Google Shape;227;p20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35382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824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/>
          <p:nvPr/>
        </p:nvSpPr>
        <p:spPr>
          <a:xfrm>
            <a:off x="1028700" y="2563168"/>
            <a:ext cx="16115109" cy="5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F3EB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 sample action plan template to show the steps and timeline for each phase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2233411" y="1290870"/>
            <a:ext cx="15025889" cy="10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5F3E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Implement the change</a:t>
            </a:r>
            <a:endParaRPr/>
          </a:p>
        </p:txBody>
      </p:sp>
      <p:graphicFrame>
        <p:nvGraphicFramePr>
          <p:cNvPr id="234" name="Google Shape;234;p21"/>
          <p:cNvGraphicFramePr/>
          <p:nvPr/>
        </p:nvGraphicFramePr>
        <p:xfrm>
          <a:off x="1028700" y="3766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{0FDD4F6E-6FBC-4982-A5DB-B3DFC48BDEA1}</a:tableStyleId>
              </a:tblPr>
              <a:tblGrid>
                <a:gridCol w="2315925"/>
                <a:gridCol w="2315925"/>
                <a:gridCol w="2315925"/>
                <a:gridCol w="2315925"/>
                <a:gridCol w="2315925"/>
                <a:gridCol w="2315925"/>
                <a:gridCol w="2315925"/>
              </a:tblGrid>
              <a:tr h="9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Action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Assigned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Priority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Status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Start Date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End Date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Notes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CC4"/>
                    </a:solidFill>
                  </a:tcPr>
                </a:tc>
              </a:tr>
              <a:tr h="6786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Phase 1: Pilot Testing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YYYY/MM/DD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YYYY/MM/DD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notes here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116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step 1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Name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High, Medium, Low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Complete, In progress, Not started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YYYY/MM/DD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YYYY/MM/DD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notes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9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9143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353824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Phase 2: Add details here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  <a:tr h="9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538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3EB"/>
                    </a:solidFill>
                  </a:tcPr>
                </a:tc>
              </a:tr>
            </a:tbl>
          </a:graphicData>
        </a:graphic>
      </p:graphicFrame>
      <p:grpSp>
        <p:nvGrpSpPr>
          <p:cNvPr id="235" name="Google Shape;235;p21"/>
          <p:cNvGrpSpPr/>
          <p:nvPr/>
        </p:nvGrpSpPr>
        <p:grpSpPr>
          <a:xfrm>
            <a:off x="1028700" y="1271410"/>
            <a:ext cx="1019174" cy="1019623"/>
            <a:chOff x="0" y="0"/>
            <a:chExt cx="846084" cy="846456"/>
          </a:xfrm>
        </p:grpSpPr>
        <p:sp>
          <p:nvSpPr>
            <p:cNvPr id="236" name="Google Shape;236;p21"/>
            <p:cNvSpPr/>
            <p:nvPr/>
          </p:nvSpPr>
          <p:spPr>
            <a:xfrm>
              <a:off x="0" y="0"/>
              <a:ext cx="846084" cy="846456"/>
            </a:xfrm>
            <a:custGeom>
              <a:rect b="b" l="l" r="r" t="t"/>
              <a:pathLst>
                <a:path extrusionOk="0" h="846456" w="846084">
                  <a:moveTo>
                    <a:pt x="423042" y="0"/>
                  </a:moveTo>
                  <a:cubicBezTo>
                    <a:pt x="189402" y="0"/>
                    <a:pt x="0" y="189486"/>
                    <a:pt x="0" y="423228"/>
                  </a:cubicBezTo>
                  <a:cubicBezTo>
                    <a:pt x="0" y="656970"/>
                    <a:pt x="189402" y="846456"/>
                    <a:pt x="423042" y="846456"/>
                  </a:cubicBezTo>
                  <a:cubicBezTo>
                    <a:pt x="656682" y="846456"/>
                    <a:pt x="846084" y="656970"/>
                    <a:pt x="846084" y="423228"/>
                  </a:cubicBezTo>
                  <a:cubicBezTo>
                    <a:pt x="846084" y="189486"/>
                    <a:pt x="656682" y="0"/>
                    <a:pt x="4230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5F3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 txBox="1"/>
            <p:nvPr/>
          </p:nvSpPr>
          <p:spPr>
            <a:xfrm>
              <a:off x="79320" y="12680"/>
              <a:ext cx="687444" cy="75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99" u="none" cap="none" strike="noStrike">
                  <a:solidFill>
                    <a:srgbClr val="F5F3EB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04</a:t>
              </a:r>
              <a:endParaRPr/>
            </a:p>
          </p:txBody>
        </p:sp>
      </p:grpSp>
      <p:cxnSp>
        <p:nvCxnSpPr>
          <p:cNvPr id="238" name="Google Shape;238;p21"/>
          <p:cNvCxnSpPr/>
          <p:nvPr/>
        </p:nvCxnSpPr>
        <p:spPr>
          <a:xfrm>
            <a:off x="1028700" y="1009650"/>
            <a:ext cx="16230600" cy="19050"/>
          </a:xfrm>
          <a:prstGeom prst="straightConnector1">
            <a:avLst/>
          </a:prstGeom>
          <a:noFill/>
          <a:ln cap="flat" cmpd="sng" w="19050">
            <a:solidFill>
              <a:srgbClr val="F5F3E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